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 id="2147483660" r:id="rId2"/>
  </p:sldMasterIdLst>
  <p:notesMasterIdLst>
    <p:notesMasterId r:id="rId54"/>
  </p:notesMasterIdLst>
  <p:sldIdLst>
    <p:sldId id="269" r:id="rId3"/>
    <p:sldId id="258" r:id="rId4"/>
    <p:sldId id="328" r:id="rId5"/>
    <p:sldId id="265" r:id="rId6"/>
    <p:sldId id="293" r:id="rId7"/>
    <p:sldId id="270" r:id="rId8"/>
    <p:sldId id="272" r:id="rId9"/>
    <p:sldId id="271" r:id="rId10"/>
    <p:sldId id="266" r:id="rId11"/>
    <p:sldId id="274" r:id="rId12"/>
    <p:sldId id="291" r:id="rId13"/>
    <p:sldId id="329" r:id="rId14"/>
    <p:sldId id="330" r:id="rId15"/>
    <p:sldId id="367" r:id="rId16"/>
    <p:sldId id="363" r:id="rId17"/>
    <p:sldId id="364" r:id="rId18"/>
    <p:sldId id="365" r:id="rId19"/>
    <p:sldId id="366" r:id="rId20"/>
    <p:sldId id="334" r:id="rId21"/>
    <p:sldId id="335" r:id="rId22"/>
    <p:sldId id="289" r:id="rId23"/>
    <p:sldId id="292" r:id="rId24"/>
    <p:sldId id="290" r:id="rId25"/>
    <p:sldId id="295" r:id="rId26"/>
    <p:sldId id="294" r:id="rId27"/>
    <p:sldId id="327" r:id="rId28"/>
    <p:sldId id="296" r:id="rId29"/>
    <p:sldId id="297" r:id="rId30"/>
    <p:sldId id="298" r:id="rId31"/>
    <p:sldId id="299" r:id="rId32"/>
    <p:sldId id="300" r:id="rId33"/>
    <p:sldId id="301" r:id="rId34"/>
    <p:sldId id="302" r:id="rId35"/>
    <p:sldId id="303" r:id="rId36"/>
    <p:sldId id="304" r:id="rId37"/>
    <p:sldId id="368" r:id="rId38"/>
    <p:sldId id="305" r:id="rId39"/>
    <p:sldId id="307" r:id="rId40"/>
    <p:sldId id="310" r:id="rId41"/>
    <p:sldId id="306" r:id="rId42"/>
    <p:sldId id="311" r:id="rId43"/>
    <p:sldId id="312" r:id="rId44"/>
    <p:sldId id="308" r:id="rId45"/>
    <p:sldId id="316" r:id="rId46"/>
    <p:sldId id="317" r:id="rId47"/>
    <p:sldId id="324" r:id="rId48"/>
    <p:sldId id="325" r:id="rId49"/>
    <p:sldId id="314" r:id="rId50"/>
    <p:sldId id="326" r:id="rId51"/>
    <p:sldId id="315" r:id="rId52"/>
    <p:sldId id="318" r:id="rId53"/>
  </p:sldIdLst>
  <p:sldSz cx="9144000" cy="6858000" type="screen4x3"/>
  <p:notesSz cx="6858000" cy="9144000"/>
  <p:embeddedFontLst>
    <p:embeddedFont>
      <p:font typeface="Consolas" panose="020B0609020204030204" pitchFamily="49" charset="0"/>
      <p:regular r:id="rId55"/>
      <p:bold r:id="rId56"/>
      <p:italic r:id="rId57"/>
      <p:boldItalic r:id="rId58"/>
    </p:embeddedFont>
    <p:embeddedFont>
      <p:font typeface="Georgia" panose="02040502050405020303" pitchFamily="18" charset="0"/>
      <p:regular r:id="rId59"/>
      <p:bold r:id="rId60"/>
      <p:italic r:id="rId61"/>
      <p:boldItalic r:id="rId62"/>
    </p:embeddedFont>
    <p:embeddedFont>
      <p:font typeface="Lucida Console" panose="020B0609040504020204" pitchFamily="49" charset="0"/>
      <p:regular r:id="rId63"/>
    </p:embeddedFont>
    <p:embeddedFont>
      <p:font typeface="Source Sans Pro" panose="020B0503030403020204" pitchFamily="34" charset="0"/>
      <p:regular r:id="rId64"/>
      <p:bold r:id="rId65"/>
      <p:italic r:id="rId66"/>
      <p:boldItalic r:id="rId67"/>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8"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EEEE"/>
    <a:srgbClr val="0F0F0F"/>
    <a:srgbClr val="15384D"/>
    <a:srgbClr val="8FCB2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9B2AFD2-D4A3-4EAF-8B4D-BABF8C69A295}" v="15" dt="2023-11-13T15:58:17.79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68" autoAdjust="0"/>
    <p:restoredTop sz="75890" autoAdjust="0"/>
  </p:normalViewPr>
  <p:slideViewPr>
    <p:cSldViewPr snapToGrid="0" snapToObjects="1">
      <p:cViewPr varScale="1">
        <p:scale>
          <a:sx n="90" d="100"/>
          <a:sy n="90" d="100"/>
        </p:scale>
        <p:origin x="2848" y="200"/>
      </p:cViewPr>
      <p:guideLst>
        <p:guide orient="horz" pos="2208"/>
        <p:guide pos="2880"/>
      </p:guideLst>
    </p:cSldViewPr>
  </p:slideViewPr>
  <p:outlineViewPr>
    <p:cViewPr>
      <p:scale>
        <a:sx n="33" d="100"/>
        <a:sy n="33" d="100"/>
      </p:scale>
      <p:origin x="0" y="-74520"/>
    </p:cViewPr>
  </p:outlineViewPr>
  <p:notesTextViewPr>
    <p:cViewPr>
      <p:scale>
        <a:sx n="100" d="100"/>
        <a:sy n="100" d="100"/>
      </p:scale>
      <p:origin x="0" y="0"/>
    </p:cViewPr>
  </p:notesTextViewPr>
  <p:sorterViewPr>
    <p:cViewPr>
      <p:scale>
        <a:sx n="100" d="100"/>
        <a:sy n="100" d="100"/>
      </p:scale>
      <p:origin x="0" y="-21048"/>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font" Target="fonts/font9.fntdata"/><Relationship Id="rId68"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font" Target="fonts/font4.fntdata"/><Relationship Id="rId66" Type="http://schemas.openxmlformats.org/officeDocument/2006/relationships/font" Target="fonts/font12.fntdata"/><Relationship Id="rId5" Type="http://schemas.openxmlformats.org/officeDocument/2006/relationships/slide" Target="slides/slide3.xml"/><Relationship Id="rId61" Type="http://schemas.openxmlformats.org/officeDocument/2006/relationships/font" Target="fonts/font7.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font" Target="fonts/font2.fntdata"/><Relationship Id="rId64" Type="http://schemas.openxmlformats.org/officeDocument/2006/relationships/font" Target="fonts/font10.fntdata"/><Relationship Id="rId69"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microsoft.com/office/2015/10/relationships/revisionInfo" Target="revisionInfo.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font" Target="fonts/font5.fntdata"/><Relationship Id="rId67" Type="http://schemas.openxmlformats.org/officeDocument/2006/relationships/font" Target="fonts/font13.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notesMaster" Target="notesMasters/notesMaster1.xml"/><Relationship Id="rId62" Type="http://schemas.openxmlformats.org/officeDocument/2006/relationships/font" Target="fonts/font8.fntdata"/><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font" Target="fonts/font3.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font" Target="fonts/font6.fntdata"/><Relationship Id="rId65" Type="http://schemas.openxmlformats.org/officeDocument/2006/relationships/font" Target="fonts/font11.fntdata"/><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font" Target="fonts/font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2900DE-09FE-49AC-939D-953280875029}" type="datetimeFigureOut">
              <a:rPr lang="en-US" smtClean="0"/>
              <a:t>6/6/25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D5C0F1-D8DB-49BB-BA01-109AC6C432E2}" type="slidenum">
              <a:rPr lang="en-US" smtClean="0"/>
              <a:t>‹#›</a:t>
            </a:fld>
            <a:endParaRPr lang="en-US"/>
          </a:p>
        </p:txBody>
      </p:sp>
    </p:spTree>
    <p:extLst>
      <p:ext uri="{BB962C8B-B14F-4D97-AF65-F5344CB8AC3E}">
        <p14:creationId xmlns:p14="http://schemas.microsoft.com/office/powerpoint/2010/main" val="29778095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Hello everyone, welcome to the Data Visualization in R Workshop. My name is Parag Bhatt and I’m the Data Science Trainer at the Danforth. Today I have a few helpers in the crowd that are members of the Data Science team, if you all wouldn’t mind standing up so our guests can identify you. Haley, Josh S, Josh R, and Noah are here to assist with any issues that may arise during this workshop, please raise your hand if you run into any issues and they will come over to assist. This workshop will run for about 2 hours and 45 minutes and has a few breaks built in so you all can stretch and take care of any bio breaks. </a:t>
            </a:r>
          </a:p>
        </p:txBody>
      </p:sp>
      <p:sp>
        <p:nvSpPr>
          <p:cNvPr id="4" name="Slide Number Placeholder 3"/>
          <p:cNvSpPr>
            <a:spLocks noGrp="1"/>
          </p:cNvSpPr>
          <p:nvPr>
            <p:ph type="sldNum" sz="quarter" idx="5"/>
          </p:nvPr>
        </p:nvSpPr>
        <p:spPr/>
        <p:txBody>
          <a:bodyPr/>
          <a:lstStyle/>
          <a:p>
            <a:fld id="{58D5C0F1-D8DB-49BB-BA01-109AC6C432E2}" type="slidenum">
              <a:rPr lang="en-US" smtClean="0"/>
              <a:t>1</a:t>
            </a:fld>
            <a:endParaRPr lang="en-US"/>
          </a:p>
        </p:txBody>
      </p:sp>
    </p:spTree>
    <p:extLst>
      <p:ext uri="{BB962C8B-B14F-4D97-AF65-F5344CB8AC3E}">
        <p14:creationId xmlns:p14="http://schemas.microsoft.com/office/powerpoint/2010/main" val="33827734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Before we go further, we need to have a discussion about file paths and our working directory with R Studio. The working directory is the folder that R is going to look at when you tell it save and open files, projects, and scripts. The file path is a list of directory names that tell R where to find the file you are interested in. If you are including the </a:t>
            </a:r>
            <a:r>
              <a:rPr lang="en-US" i="1"/>
              <a:t>root directory</a:t>
            </a:r>
            <a:r>
              <a:rPr lang="en-US" i="0"/>
              <a:t>, then you are including the </a:t>
            </a:r>
            <a:r>
              <a:rPr lang="en-US" i="1"/>
              <a:t>full path</a:t>
            </a:r>
            <a:r>
              <a:rPr lang="en-US" i="0"/>
              <a:t>. If you are only including the information for the file starting in the working directory, then you are using the </a:t>
            </a:r>
            <a:r>
              <a:rPr lang="en-US" i="1"/>
              <a:t>relative path</a:t>
            </a:r>
            <a:r>
              <a:rPr lang="en-US" i="0"/>
              <a:t>.</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E6D6FB-2EFF-461B-8FF7-E39A7DA943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48896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r>
              <a:rPr lang="en-US" dirty="0"/>
              <a:t>length(unique(</a:t>
            </a:r>
            <a:r>
              <a:rPr lang="en-US" dirty="0" err="1"/>
              <a:t>sv_shapes$Treatment</a:t>
            </a:r>
            <a:r>
              <a:rPr lang="en-US" dirty="0"/>
              <a:t>))</a:t>
            </a:r>
          </a:p>
          <a:p>
            <a:pPr marL="228600" indent="-228600">
              <a:buFont typeface="+mj-lt"/>
              <a:buAutoNum type="arabicPeriod"/>
            </a:pPr>
            <a:r>
              <a:rPr lang="en-US" dirty="0"/>
              <a:t>mean(</a:t>
            </a:r>
            <a:r>
              <a:rPr lang="en-US" dirty="0" err="1"/>
              <a:t>sv_shapes$area</a:t>
            </a:r>
            <a:r>
              <a:rPr lang="en-US" dirty="0"/>
              <a:t>[</a:t>
            </a:r>
            <a:r>
              <a:rPr lang="en-US" dirty="0" err="1"/>
              <a:t>sv_shapes$DAP</a:t>
            </a:r>
            <a:r>
              <a:rPr lang="en-US" dirty="0"/>
              <a:t> == 24 &amp; </a:t>
            </a:r>
            <a:r>
              <a:rPr lang="en-US" dirty="0" err="1"/>
              <a:t>sv_shapes$Line_name</a:t>
            </a:r>
            <a:r>
              <a:rPr lang="en-US" dirty="0"/>
              <a:t> == "Della-S"])</a:t>
            </a:r>
          </a:p>
          <a:p>
            <a:endParaRPr lang="en-US" dirty="0"/>
          </a:p>
        </p:txBody>
      </p:sp>
      <p:sp>
        <p:nvSpPr>
          <p:cNvPr id="4" name="Slide Number Placeholder 3"/>
          <p:cNvSpPr>
            <a:spLocks noGrp="1"/>
          </p:cNvSpPr>
          <p:nvPr>
            <p:ph type="sldNum" sz="quarter" idx="5"/>
          </p:nvPr>
        </p:nvSpPr>
        <p:spPr/>
        <p:txBody>
          <a:bodyPr/>
          <a:lstStyle/>
          <a:p>
            <a:fld id="{58D5C0F1-D8DB-49BB-BA01-109AC6C432E2}" type="slidenum">
              <a:rPr lang="en-US" smtClean="0"/>
              <a:t>21</a:t>
            </a:fld>
            <a:endParaRPr lang="en-US"/>
          </a:p>
        </p:txBody>
      </p:sp>
    </p:spTree>
    <p:extLst>
      <p:ext uri="{BB962C8B-B14F-4D97-AF65-F5344CB8AC3E}">
        <p14:creationId xmlns:p14="http://schemas.microsoft.com/office/powerpoint/2010/main" val="25305920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Using ggplot2 you will be able to create graphs exactly as you see here. In fact, you will be making these graphs in today’s workshop.</a:t>
            </a:r>
          </a:p>
        </p:txBody>
      </p:sp>
      <p:sp>
        <p:nvSpPr>
          <p:cNvPr id="4" name="Slide Number Placeholder 3"/>
          <p:cNvSpPr>
            <a:spLocks noGrp="1"/>
          </p:cNvSpPr>
          <p:nvPr>
            <p:ph type="sldNum" sz="quarter" idx="5"/>
          </p:nvPr>
        </p:nvSpPr>
        <p:spPr/>
        <p:txBody>
          <a:bodyPr/>
          <a:lstStyle/>
          <a:p>
            <a:fld id="{58D5C0F1-D8DB-49BB-BA01-109AC6C432E2}" type="slidenum">
              <a:rPr lang="en-US" smtClean="0"/>
              <a:t>22</a:t>
            </a:fld>
            <a:endParaRPr lang="en-US"/>
          </a:p>
        </p:txBody>
      </p:sp>
    </p:spTree>
    <p:extLst>
      <p:ext uri="{BB962C8B-B14F-4D97-AF65-F5344CB8AC3E}">
        <p14:creationId xmlns:p14="http://schemas.microsoft.com/office/powerpoint/2010/main" val="40933651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8D5C0F1-D8DB-49BB-BA01-109AC6C432E2}" type="slidenum">
              <a:rPr lang="en-US" smtClean="0"/>
              <a:t>23</a:t>
            </a:fld>
            <a:endParaRPr lang="en-US"/>
          </a:p>
        </p:txBody>
      </p:sp>
    </p:spTree>
    <p:extLst>
      <p:ext uri="{BB962C8B-B14F-4D97-AF65-F5344CB8AC3E}">
        <p14:creationId xmlns:p14="http://schemas.microsoft.com/office/powerpoint/2010/main" val="32134066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Since we have already loaded the formatted sorghum </a:t>
            </a:r>
            <a:r>
              <a:rPr lang="en-US" dirty="0" err="1"/>
              <a:t>phenotyper</a:t>
            </a:r>
            <a:r>
              <a:rPr lang="en-US" dirty="0"/>
              <a:t> data into our environment we don’t need to do it again. However, if you have joined us after the break then you will need to read the </a:t>
            </a:r>
            <a:r>
              <a:rPr lang="en-US" dirty="0" err="1"/>
              <a:t>phenotyper</a:t>
            </a:r>
            <a:r>
              <a:rPr lang="en-US" dirty="0"/>
              <a:t> csv file into R.</a:t>
            </a:r>
          </a:p>
        </p:txBody>
      </p:sp>
      <p:sp>
        <p:nvSpPr>
          <p:cNvPr id="4" name="Slide Number Placeholder 3"/>
          <p:cNvSpPr>
            <a:spLocks noGrp="1"/>
          </p:cNvSpPr>
          <p:nvPr>
            <p:ph type="sldNum" sz="quarter" idx="5"/>
          </p:nvPr>
        </p:nvSpPr>
        <p:spPr/>
        <p:txBody>
          <a:bodyPr/>
          <a:lstStyle/>
          <a:p>
            <a:fld id="{58D5C0F1-D8DB-49BB-BA01-109AC6C432E2}" type="slidenum">
              <a:rPr lang="en-US" smtClean="0"/>
              <a:t>27</a:t>
            </a:fld>
            <a:endParaRPr lang="en-US"/>
          </a:p>
        </p:txBody>
      </p:sp>
    </p:spTree>
    <p:extLst>
      <p:ext uri="{BB962C8B-B14F-4D97-AF65-F5344CB8AC3E}">
        <p14:creationId xmlns:p14="http://schemas.microsoft.com/office/powerpoint/2010/main" val="29822958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are going to create a figure that plots area vs. perimeter on the last day of the experiment. Use your knowledge of </a:t>
            </a:r>
            <a:r>
              <a:rPr lang="en-US" dirty="0" err="1"/>
              <a:t>subsetting</a:t>
            </a:r>
            <a:r>
              <a:rPr lang="en-US" dirty="0"/>
              <a:t> data to extract the last day data, remember that DAP signifies the days after planted.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will begin by creating a scatter plot of this data just to see how the data points are arranged. We can see this is quite a mess, visually. We can use ggplot to create better graphics than the standard scatter plot.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begin, we use the ggplot() function. It is good practice to store your objects in a variable. </a:t>
            </a:r>
          </a:p>
          <a:p>
            <a:endParaRPr lang="en-US" dirty="0"/>
          </a:p>
        </p:txBody>
      </p:sp>
      <p:sp>
        <p:nvSpPr>
          <p:cNvPr id="4" name="Slide Number Placeholder 3"/>
          <p:cNvSpPr>
            <a:spLocks noGrp="1"/>
          </p:cNvSpPr>
          <p:nvPr>
            <p:ph type="sldNum" sz="quarter" idx="5"/>
          </p:nvPr>
        </p:nvSpPr>
        <p:spPr/>
        <p:txBody>
          <a:bodyPr/>
          <a:lstStyle/>
          <a:p>
            <a:fld id="{58D5C0F1-D8DB-49BB-BA01-109AC6C432E2}" type="slidenum">
              <a:rPr lang="en-US" smtClean="0"/>
              <a:t>28</a:t>
            </a:fld>
            <a:endParaRPr lang="en-US"/>
          </a:p>
        </p:txBody>
      </p:sp>
    </p:spTree>
    <p:extLst>
      <p:ext uri="{BB962C8B-B14F-4D97-AF65-F5344CB8AC3E}">
        <p14:creationId xmlns:p14="http://schemas.microsoft.com/office/powerpoint/2010/main" val="35122879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Congrats, you just made a blank canvas for us to display our graphical art (i.e., getting your piece of paper out)</a:t>
            </a:r>
          </a:p>
          <a:p>
            <a:endParaRPr lang="en-US" dirty="0"/>
          </a:p>
          <a:p>
            <a:endParaRPr lang="en-US" dirty="0"/>
          </a:p>
        </p:txBody>
      </p:sp>
      <p:sp>
        <p:nvSpPr>
          <p:cNvPr id="4" name="Slide Number Placeholder 3"/>
          <p:cNvSpPr>
            <a:spLocks noGrp="1"/>
          </p:cNvSpPr>
          <p:nvPr>
            <p:ph type="sldNum" sz="quarter" idx="5"/>
          </p:nvPr>
        </p:nvSpPr>
        <p:spPr/>
        <p:txBody>
          <a:bodyPr/>
          <a:lstStyle/>
          <a:p>
            <a:fld id="{58D5C0F1-D8DB-49BB-BA01-109AC6C432E2}" type="slidenum">
              <a:rPr lang="en-US" smtClean="0"/>
              <a:t>29</a:t>
            </a:fld>
            <a:endParaRPr lang="en-US"/>
          </a:p>
        </p:txBody>
      </p:sp>
    </p:spTree>
    <p:extLst>
      <p:ext uri="{BB962C8B-B14F-4D97-AF65-F5344CB8AC3E}">
        <p14:creationId xmlns:p14="http://schemas.microsoft.com/office/powerpoint/2010/main" val="32237110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Scales allow you to change the range of your axes, the color of the aesthetics and other things that differentiate your figures from the default</a:t>
            </a:r>
          </a:p>
          <a:p>
            <a:endParaRPr lang="en-US" dirty="0"/>
          </a:p>
        </p:txBody>
      </p:sp>
      <p:sp>
        <p:nvSpPr>
          <p:cNvPr id="4" name="Slide Number Placeholder 3"/>
          <p:cNvSpPr>
            <a:spLocks noGrp="1"/>
          </p:cNvSpPr>
          <p:nvPr>
            <p:ph type="sldNum" sz="quarter" idx="5"/>
          </p:nvPr>
        </p:nvSpPr>
        <p:spPr/>
        <p:txBody>
          <a:bodyPr/>
          <a:lstStyle/>
          <a:p>
            <a:fld id="{58D5C0F1-D8DB-49BB-BA01-109AC6C432E2}" type="slidenum">
              <a:rPr lang="en-US" smtClean="0"/>
              <a:t>33</a:t>
            </a:fld>
            <a:endParaRPr lang="en-US"/>
          </a:p>
        </p:txBody>
      </p:sp>
    </p:spTree>
    <p:extLst>
      <p:ext uri="{BB962C8B-B14F-4D97-AF65-F5344CB8AC3E}">
        <p14:creationId xmlns:p14="http://schemas.microsoft.com/office/powerpoint/2010/main" val="30161588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FF9D00"/>
                </a:solidFill>
                <a:effectLst/>
                <a:latin typeface="Consolas" panose="020B0609020204030204" pitchFamily="49" charset="0"/>
              </a:rPr>
              <a:t>p9 &lt;- p8 + labs(x = "Perimeter", y = expression("Area (cm)"^2))</a:t>
            </a:r>
            <a:endParaRPr lang="en-US" dirty="0">
              <a:latin typeface="Consolas" panose="020B0609020204030204" pitchFamily="49" charset="0"/>
            </a:endParaRPr>
          </a:p>
        </p:txBody>
      </p:sp>
      <p:sp>
        <p:nvSpPr>
          <p:cNvPr id="4" name="Slide Number Placeholder 3"/>
          <p:cNvSpPr>
            <a:spLocks noGrp="1"/>
          </p:cNvSpPr>
          <p:nvPr>
            <p:ph type="sldNum" sz="quarter" idx="5"/>
          </p:nvPr>
        </p:nvSpPr>
        <p:spPr/>
        <p:txBody>
          <a:bodyPr/>
          <a:lstStyle/>
          <a:p>
            <a:fld id="{58D5C0F1-D8DB-49BB-BA01-109AC6C432E2}" type="slidenum">
              <a:rPr lang="en-US" smtClean="0"/>
              <a:t>37</a:t>
            </a:fld>
            <a:endParaRPr lang="en-US"/>
          </a:p>
        </p:txBody>
      </p:sp>
    </p:spTree>
    <p:extLst>
      <p:ext uri="{BB962C8B-B14F-4D97-AF65-F5344CB8AC3E}">
        <p14:creationId xmlns:p14="http://schemas.microsoft.com/office/powerpoint/2010/main" val="24016442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#Challenge 1</a:t>
            </a:r>
          </a:p>
          <a:p>
            <a:r>
              <a:rPr lang="en-US" dirty="0"/>
              <a:t>#Subset the data so it only includes low Nitrogen concentrations</a:t>
            </a:r>
          </a:p>
          <a:p>
            <a:r>
              <a:rPr lang="en-US" dirty="0" err="1"/>
              <a:t>lowN</a:t>
            </a:r>
            <a:r>
              <a:rPr lang="en-US" dirty="0"/>
              <a:t> &lt;- </a:t>
            </a:r>
            <a:r>
              <a:rPr lang="en-US" dirty="0" err="1"/>
              <a:t>last_day</a:t>
            </a:r>
            <a:r>
              <a:rPr lang="en-US" dirty="0"/>
              <a:t> %&gt;%</a:t>
            </a:r>
            <a:br>
              <a:rPr lang="en-US" dirty="0"/>
            </a:br>
            <a:r>
              <a:rPr lang="en-US" dirty="0"/>
              <a:t>	filter(Treatment == 10)</a:t>
            </a:r>
          </a:p>
          <a:p>
            <a:endParaRPr lang="en-US" dirty="0"/>
          </a:p>
          <a:p>
            <a:r>
              <a:rPr lang="en-US" dirty="0">
                <a:solidFill>
                  <a:srgbClr val="FF9D00"/>
                </a:solidFill>
                <a:effectLst/>
              </a:rPr>
              <a:t>c1 &lt;- </a:t>
            </a:r>
            <a:r>
              <a:rPr lang="en-US" dirty="0" err="1">
                <a:solidFill>
                  <a:srgbClr val="FF9D00"/>
                </a:solidFill>
                <a:effectLst/>
              </a:rPr>
              <a:t>lowN</a:t>
            </a:r>
            <a:r>
              <a:rPr lang="en-US" dirty="0">
                <a:solidFill>
                  <a:srgbClr val="FF9D00"/>
                </a:solidFill>
                <a:effectLst/>
              </a:rPr>
              <a:t> %&gt;%</a:t>
            </a:r>
          </a:p>
          <a:p>
            <a:r>
              <a:rPr lang="en-US" dirty="0">
                <a:solidFill>
                  <a:srgbClr val="FF9D00"/>
                </a:solidFill>
                <a:effectLst/>
              </a:rPr>
              <a:t>	ggplot(aes(</a:t>
            </a:r>
            <a:r>
              <a:rPr lang="en-US" dirty="0" err="1">
                <a:solidFill>
                  <a:srgbClr val="FF9D00"/>
                </a:solidFill>
                <a:effectLst/>
              </a:rPr>
              <a:t>Line_</a:t>
            </a:r>
            <a:r>
              <a:rPr lang="en-US" err="1">
                <a:solidFill>
                  <a:srgbClr val="FF9D00"/>
                </a:solidFill>
                <a:effectLst/>
              </a:rPr>
              <a:t>name</a:t>
            </a:r>
            <a:r>
              <a:rPr lang="en-US">
                <a:solidFill>
                  <a:srgbClr val="FF9D00"/>
                </a:solidFill>
                <a:effectLst/>
              </a:rPr>
              <a:t>,area</a:t>
            </a:r>
            <a:r>
              <a:rPr lang="en-US" dirty="0">
                <a:solidFill>
                  <a:srgbClr val="FF9D00"/>
                </a:solidFill>
                <a:effectLst/>
              </a:rPr>
              <a:t>)) + </a:t>
            </a:r>
          </a:p>
          <a:p>
            <a:r>
              <a:rPr lang="en-US" dirty="0">
                <a:solidFill>
                  <a:srgbClr val="FF9D00"/>
                </a:solidFill>
                <a:effectLst/>
              </a:rPr>
              <a:t>	</a:t>
            </a:r>
            <a:r>
              <a:rPr lang="en-US" dirty="0" err="1">
                <a:solidFill>
                  <a:srgbClr val="FF9D00"/>
                </a:solidFill>
                <a:effectLst/>
              </a:rPr>
              <a:t>geom_boxplot</a:t>
            </a:r>
            <a:r>
              <a:rPr lang="en-US" dirty="0">
                <a:solidFill>
                  <a:srgbClr val="FF9D00"/>
                </a:solidFill>
                <a:effectLst/>
              </a:rPr>
              <a:t>(aes(fill=</a:t>
            </a:r>
            <a:r>
              <a:rPr lang="en-US" dirty="0" err="1">
                <a:solidFill>
                  <a:srgbClr val="FF9D00"/>
                </a:solidFill>
                <a:effectLst/>
              </a:rPr>
              <a:t>Line_name</a:t>
            </a:r>
            <a:r>
              <a:rPr lang="en-US" dirty="0">
                <a:solidFill>
                  <a:srgbClr val="FF9D00"/>
                </a:solidFill>
                <a:effectLst/>
              </a:rPr>
              <a:t>)) +</a:t>
            </a:r>
          </a:p>
          <a:p>
            <a:r>
              <a:rPr lang="en-US" dirty="0">
                <a:solidFill>
                  <a:srgbClr val="FF9D00"/>
                </a:solidFill>
                <a:effectLst/>
              </a:rPr>
              <a:t>	</a:t>
            </a:r>
            <a:r>
              <a:rPr lang="en-US" dirty="0" err="1">
                <a:solidFill>
                  <a:srgbClr val="FF9D00"/>
                </a:solidFill>
                <a:effectLst/>
              </a:rPr>
              <a:t>theme_light</a:t>
            </a:r>
            <a:r>
              <a:rPr lang="en-US" dirty="0">
                <a:solidFill>
                  <a:srgbClr val="FF9D00"/>
                </a:solidFill>
                <a:effectLst/>
              </a:rPr>
              <a:t>() + </a:t>
            </a:r>
          </a:p>
          <a:p>
            <a:r>
              <a:rPr lang="en-US" dirty="0">
                <a:solidFill>
                  <a:srgbClr val="FF9D00"/>
                </a:solidFill>
                <a:effectLst/>
              </a:rPr>
              <a:t>	theme(</a:t>
            </a:r>
            <a:r>
              <a:rPr lang="en-US" dirty="0" err="1">
                <a:solidFill>
                  <a:srgbClr val="FF9D00"/>
                </a:solidFill>
                <a:effectLst/>
              </a:rPr>
              <a:t>axis.text.x</a:t>
            </a:r>
            <a:r>
              <a:rPr lang="en-US" dirty="0">
                <a:solidFill>
                  <a:srgbClr val="FF9D00"/>
                </a:solidFill>
                <a:effectLst/>
              </a:rPr>
              <a:t> = </a:t>
            </a:r>
            <a:r>
              <a:rPr lang="en-US" dirty="0" err="1">
                <a:solidFill>
                  <a:srgbClr val="FF9D00"/>
                </a:solidFill>
                <a:effectLst/>
              </a:rPr>
              <a:t>element_text</a:t>
            </a:r>
            <a:r>
              <a:rPr lang="en-US" dirty="0">
                <a:solidFill>
                  <a:srgbClr val="FF9D00"/>
                </a:solidFill>
                <a:effectLst/>
              </a:rPr>
              <a:t>(angle = 45, </a:t>
            </a:r>
            <a:r>
              <a:rPr lang="en-US" dirty="0" err="1">
                <a:solidFill>
                  <a:srgbClr val="FF9D00"/>
                </a:solidFill>
                <a:effectLst/>
              </a:rPr>
              <a:t>hjust</a:t>
            </a:r>
            <a:r>
              <a:rPr lang="en-US" dirty="0">
                <a:solidFill>
                  <a:srgbClr val="FF9D00"/>
                </a:solidFill>
                <a:effectLst/>
              </a:rPr>
              <a:t> = 1), </a:t>
            </a:r>
          </a:p>
          <a:p>
            <a:r>
              <a:rPr lang="en-US" dirty="0">
                <a:solidFill>
                  <a:srgbClr val="FF9D00"/>
                </a:solidFill>
                <a:effectLst/>
              </a:rPr>
              <a:t>		</a:t>
            </a:r>
            <a:r>
              <a:rPr lang="en-US" dirty="0" err="1">
                <a:solidFill>
                  <a:srgbClr val="FF9D00"/>
                </a:solidFill>
                <a:effectLst/>
              </a:rPr>
              <a:t>legend.position</a:t>
            </a:r>
            <a:r>
              <a:rPr lang="en-US" dirty="0">
                <a:solidFill>
                  <a:srgbClr val="FF9D00"/>
                </a:solidFill>
                <a:effectLst/>
              </a:rPr>
              <a:t> = "none") +</a:t>
            </a:r>
          </a:p>
          <a:p>
            <a:r>
              <a:rPr lang="en-US" dirty="0">
                <a:solidFill>
                  <a:srgbClr val="FF9D00"/>
                </a:solidFill>
                <a:effectLst/>
              </a:rPr>
              <a:t>	</a:t>
            </a:r>
            <a:r>
              <a:rPr lang="en-US" dirty="0" err="1">
                <a:solidFill>
                  <a:srgbClr val="FF9D00"/>
                </a:solidFill>
                <a:effectLst/>
              </a:rPr>
              <a:t>geom_hline</a:t>
            </a:r>
            <a:r>
              <a:rPr lang="en-US" dirty="0">
                <a:solidFill>
                  <a:srgbClr val="FF9D00"/>
                </a:solidFill>
                <a:effectLst/>
              </a:rPr>
              <a:t>(</a:t>
            </a:r>
            <a:r>
              <a:rPr lang="en-US" dirty="0" err="1">
                <a:solidFill>
                  <a:srgbClr val="FF9D00"/>
                </a:solidFill>
                <a:effectLst/>
              </a:rPr>
              <a:t>yintercept</a:t>
            </a:r>
            <a:r>
              <a:rPr lang="en-US" dirty="0">
                <a:solidFill>
                  <a:srgbClr val="FF9D00"/>
                </a:solidFill>
                <a:effectLst/>
              </a:rPr>
              <a:t> = mean(</a:t>
            </a:r>
            <a:r>
              <a:rPr lang="en-US" dirty="0" err="1">
                <a:solidFill>
                  <a:srgbClr val="FF9D00"/>
                </a:solidFill>
                <a:effectLst/>
              </a:rPr>
              <a:t>last_day$area</a:t>
            </a:r>
            <a:r>
              <a:rPr lang="en-US" dirty="0">
                <a:solidFill>
                  <a:srgbClr val="FF9D00"/>
                </a:solidFill>
                <a:effectLst/>
              </a:rPr>
              <a:t>), </a:t>
            </a:r>
          </a:p>
          <a:p>
            <a:r>
              <a:rPr lang="en-US" dirty="0">
                <a:solidFill>
                  <a:srgbClr val="FF9D00"/>
                </a:solidFill>
                <a:effectLst/>
              </a:rPr>
              <a:t>		</a:t>
            </a:r>
            <a:r>
              <a:rPr lang="en-US" dirty="0" err="1">
                <a:solidFill>
                  <a:srgbClr val="FF9D00"/>
                </a:solidFill>
                <a:effectLst/>
              </a:rPr>
              <a:t>linetype</a:t>
            </a:r>
            <a:r>
              <a:rPr lang="en-US" dirty="0">
                <a:solidFill>
                  <a:srgbClr val="FF9D00"/>
                </a:solidFill>
                <a:effectLst/>
              </a:rPr>
              <a:t>="dashed")</a:t>
            </a:r>
          </a:p>
          <a:p>
            <a:endParaRPr lang="en-US" dirty="0">
              <a:solidFill>
                <a:srgbClr val="FF9D00"/>
              </a:solidFill>
              <a:effectLst/>
            </a:endParaRPr>
          </a:p>
          <a:p>
            <a:r>
              <a:rPr lang="en-US" dirty="0" err="1"/>
              <a:t>ggsave</a:t>
            </a:r>
            <a:r>
              <a:rPr lang="en-US" dirty="0"/>
              <a:t>(“ggplot2_Challenge1.png", width=8.91,height=4.55,plot = p, dpi = 300)</a:t>
            </a:r>
          </a:p>
        </p:txBody>
      </p:sp>
      <p:sp>
        <p:nvSpPr>
          <p:cNvPr id="4" name="Slide Number Placeholder 3"/>
          <p:cNvSpPr>
            <a:spLocks noGrp="1"/>
          </p:cNvSpPr>
          <p:nvPr>
            <p:ph type="sldNum" sz="quarter" idx="5"/>
          </p:nvPr>
        </p:nvSpPr>
        <p:spPr/>
        <p:txBody>
          <a:bodyPr/>
          <a:lstStyle/>
          <a:p>
            <a:fld id="{58D5C0F1-D8DB-49BB-BA01-109AC6C432E2}" type="slidenum">
              <a:rPr lang="en-US" smtClean="0"/>
              <a:t>42</a:t>
            </a:fld>
            <a:endParaRPr lang="en-US"/>
          </a:p>
        </p:txBody>
      </p:sp>
    </p:spTree>
    <p:extLst>
      <p:ext uri="{BB962C8B-B14F-4D97-AF65-F5344CB8AC3E}">
        <p14:creationId xmlns:p14="http://schemas.microsoft.com/office/powerpoint/2010/main" val="14611656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13183abade7_0_14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3" name="Google Shape;243;g13183abade7_0_1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For any recent hires at the Danforth, the Data Science group does a lot of different things for the Center. We provide several services to internal groups at the Danforth Center. Josh R and Noah have been working diligently to help the Danforth Center migrate to Amazon Web Services for cloud computing. We also provide assistance with/for groups at the Center: Statistical Analysis, Genomics &amp; Transcriptomics Analysis, Image Analysis, Microbiome Analyses, and lastly Software Development for research needs. If you have any questions, please visit our Slack channel #help-datascience for general Data Science inquiries or #help-plantcv if you have any questions pertaining to PlantCV. We encourage the usage of these channels as they serve a dual purpose: prevents repetitive questions (you’d be surprised the amount of times we get similar inquiries) and develops a cache of information that other users at the Danforth Center can scroll through to hopefully find resolution for a problem they have that the Data Science team has more than likely already addressed. </a:t>
            </a:r>
            <a:endParaRPr/>
          </a:p>
        </p:txBody>
      </p:sp>
      <p:sp>
        <p:nvSpPr>
          <p:cNvPr id="244" name="Google Shape;244;g13183abade7_0_14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 sz="1200" b="0" i="0" u="none" strike="noStrike" kern="1200" cap="none" spc="0" normalizeH="0" baseline="0" noProof="0">
                <a:ln>
                  <a:noFill/>
                </a:ln>
                <a:solidFill>
                  <a:srgbClr val="000000"/>
                </a:solidFill>
                <a:effectLst/>
                <a:uLnTx/>
                <a:uFillTx/>
                <a:latin typeface="Arial"/>
                <a:ea typeface="Arial"/>
                <a:cs typeface="Arial"/>
                <a:sym typeface="Arial"/>
              </a:rPr>
              <a:pPr marL="0" marR="0" lvl="0" indent="0" algn="r" defTabSz="457200" rtl="0" eaLnBrk="1" fontAlgn="auto" latinLnBrk="0" hangingPunct="1">
                <a:lnSpc>
                  <a:spcPct val="100000"/>
                </a:lnSpc>
                <a:spcBef>
                  <a:spcPts val="0"/>
                </a:spcBef>
                <a:spcAft>
                  <a:spcPts val="0"/>
                </a:spcAft>
                <a:buClr>
                  <a:srgbClr val="000000"/>
                </a:buClr>
                <a:buSzPts val="1200"/>
                <a:buFont typeface="Arial"/>
                <a:buNone/>
                <a:tabLst/>
                <a:defRPr/>
              </a:pPr>
              <a:t>2</a:t>
            </a:fld>
            <a:endParaRPr kumimoji="0" sz="1200" b="0" i="0" u="none" strike="noStrike" kern="1200" cap="none" spc="0" normalizeH="0" baseline="0" noProof="0">
              <a:ln>
                <a:noFill/>
              </a:ln>
              <a:solidFill>
                <a:srgbClr val="000000"/>
              </a:solidFill>
              <a:effectLst/>
              <a:uLnTx/>
              <a:uFillTx/>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8D5C0F1-D8DB-49BB-BA01-109AC6C432E2}" type="slidenum">
              <a:rPr lang="en-US" smtClean="0"/>
              <a:t>43</a:t>
            </a:fld>
            <a:endParaRPr lang="en-US"/>
          </a:p>
        </p:txBody>
      </p:sp>
    </p:spTree>
    <p:extLst>
      <p:ext uri="{BB962C8B-B14F-4D97-AF65-F5344CB8AC3E}">
        <p14:creationId xmlns:p14="http://schemas.microsoft.com/office/powerpoint/2010/main" val="1676664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Up to this point we have been plotting one variable versus another, but what if you want to plot three variables? Consider the heatmap on the display. What you are looking at are a various lines of sorghum that whose mean plant area is being plotted based on how many days after it was planted. The mean plant area is coded as a change in the value of the color blue such that the lighter blue colors represent a smaller mean plant area, and the darker colors represent larger mean plant area. Well, if you recall from when I first introduced this dataset there are three nitrogen treatments that these lines have been exposed. How would you display that data?</a:t>
            </a:r>
          </a:p>
        </p:txBody>
      </p:sp>
      <p:sp>
        <p:nvSpPr>
          <p:cNvPr id="4" name="Slide Number Placeholder 3"/>
          <p:cNvSpPr>
            <a:spLocks noGrp="1"/>
          </p:cNvSpPr>
          <p:nvPr>
            <p:ph type="sldNum" sz="quarter" idx="5"/>
          </p:nvPr>
        </p:nvSpPr>
        <p:spPr/>
        <p:txBody>
          <a:bodyPr/>
          <a:lstStyle/>
          <a:p>
            <a:fld id="{58D5C0F1-D8DB-49BB-BA01-109AC6C432E2}" type="slidenum">
              <a:rPr lang="en-US" smtClean="0"/>
              <a:t>44</a:t>
            </a:fld>
            <a:endParaRPr lang="en-US"/>
          </a:p>
        </p:txBody>
      </p:sp>
    </p:spTree>
    <p:extLst>
      <p:ext uri="{BB962C8B-B14F-4D97-AF65-F5344CB8AC3E}">
        <p14:creationId xmlns:p14="http://schemas.microsoft.com/office/powerpoint/2010/main" val="10392276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graphing multiple variables, it is important that you determine which variables you want to display on the x-axis, y-axis, and a third variable to color numeric values on a gradient. </a:t>
            </a:r>
          </a:p>
        </p:txBody>
      </p:sp>
      <p:sp>
        <p:nvSpPr>
          <p:cNvPr id="4" name="Slide Number Placeholder 3"/>
          <p:cNvSpPr>
            <a:spLocks noGrp="1"/>
          </p:cNvSpPr>
          <p:nvPr>
            <p:ph type="sldNum" sz="quarter" idx="5"/>
          </p:nvPr>
        </p:nvSpPr>
        <p:spPr/>
        <p:txBody>
          <a:bodyPr/>
          <a:lstStyle/>
          <a:p>
            <a:fld id="{58D5C0F1-D8DB-49BB-BA01-109AC6C432E2}" type="slidenum">
              <a:rPr lang="en-US" smtClean="0"/>
              <a:t>45</a:t>
            </a:fld>
            <a:endParaRPr lang="en-US"/>
          </a:p>
        </p:txBody>
      </p:sp>
    </p:spTree>
    <p:extLst>
      <p:ext uri="{BB962C8B-B14F-4D97-AF65-F5344CB8AC3E}">
        <p14:creationId xmlns:p14="http://schemas.microsoft.com/office/powerpoint/2010/main" val="22781136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graphing multiple variables, it is important that you determine which variables you want to display on the x-axis, y-axis, and a third variable to color numeric values on a gradient. </a:t>
            </a:r>
          </a:p>
          <a:p>
            <a:endParaRPr lang="en-US" dirty="0"/>
          </a:p>
          <a:p>
            <a:r>
              <a:rPr lang="en-US" dirty="0"/>
              <a:t>q&lt;- ggplot(</a:t>
            </a:r>
            <a:r>
              <a:rPr lang="en-US" dirty="0" err="1"/>
              <a:t>my_df,aes</a:t>
            </a:r>
            <a:r>
              <a:rPr lang="en-US" dirty="0"/>
              <a:t>(factor(DAP),</a:t>
            </a:r>
            <a:r>
              <a:rPr lang="en-US" dirty="0" err="1"/>
              <a:t>Line_name</a:t>
            </a:r>
            <a:r>
              <a:rPr lang="en-US" dirty="0"/>
              <a:t>))+</a:t>
            </a:r>
          </a:p>
          <a:p>
            <a:r>
              <a:rPr lang="en-US" dirty="0"/>
              <a:t>	</a:t>
            </a:r>
            <a:r>
              <a:rPr lang="en-US" dirty="0" err="1"/>
              <a:t>facet_grid</a:t>
            </a:r>
            <a:r>
              <a:rPr lang="en-US" dirty="0"/>
              <a:t>(~Treatment)+</a:t>
            </a:r>
          </a:p>
          <a:p>
            <a:r>
              <a:rPr lang="en-US" dirty="0"/>
              <a:t>	</a:t>
            </a:r>
            <a:r>
              <a:rPr lang="en-US" dirty="0" err="1"/>
              <a:t>geom_tile</a:t>
            </a:r>
            <a:r>
              <a:rPr lang="en-US" dirty="0"/>
              <a:t>(aes(fill=area))</a:t>
            </a:r>
          </a:p>
        </p:txBody>
      </p:sp>
      <p:sp>
        <p:nvSpPr>
          <p:cNvPr id="4" name="Slide Number Placeholder 3"/>
          <p:cNvSpPr>
            <a:spLocks noGrp="1"/>
          </p:cNvSpPr>
          <p:nvPr>
            <p:ph type="sldNum" sz="quarter" idx="5"/>
          </p:nvPr>
        </p:nvSpPr>
        <p:spPr/>
        <p:txBody>
          <a:bodyPr/>
          <a:lstStyle/>
          <a:p>
            <a:fld id="{58D5C0F1-D8DB-49BB-BA01-109AC6C432E2}" type="slidenum">
              <a:rPr lang="en-US" smtClean="0"/>
              <a:t>46</a:t>
            </a:fld>
            <a:endParaRPr lang="en-US"/>
          </a:p>
        </p:txBody>
      </p:sp>
    </p:spTree>
    <p:extLst>
      <p:ext uri="{BB962C8B-B14F-4D97-AF65-F5344CB8AC3E}">
        <p14:creationId xmlns:p14="http://schemas.microsoft.com/office/powerpoint/2010/main" val="14180420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graphing multiple variables, it is important that you determine which variables you want to display on the x-axis, y-axis, and a third variable to color numeric values on a gradient. </a:t>
            </a:r>
          </a:p>
          <a:p>
            <a:endParaRPr lang="en-US" dirty="0"/>
          </a:p>
        </p:txBody>
      </p:sp>
      <p:sp>
        <p:nvSpPr>
          <p:cNvPr id="4" name="Slide Number Placeholder 3"/>
          <p:cNvSpPr>
            <a:spLocks noGrp="1"/>
          </p:cNvSpPr>
          <p:nvPr>
            <p:ph type="sldNum" sz="quarter" idx="5"/>
          </p:nvPr>
        </p:nvSpPr>
        <p:spPr/>
        <p:txBody>
          <a:bodyPr/>
          <a:lstStyle/>
          <a:p>
            <a:fld id="{58D5C0F1-D8DB-49BB-BA01-109AC6C432E2}" type="slidenum">
              <a:rPr lang="en-US" smtClean="0"/>
              <a:t>47</a:t>
            </a:fld>
            <a:endParaRPr lang="en-US"/>
          </a:p>
        </p:txBody>
      </p:sp>
    </p:spTree>
    <p:extLst>
      <p:ext uri="{BB962C8B-B14F-4D97-AF65-F5344CB8AC3E}">
        <p14:creationId xmlns:p14="http://schemas.microsoft.com/office/powerpoint/2010/main" val="12920422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8D5C0F1-D8DB-49BB-BA01-109AC6C432E2}" type="slidenum">
              <a:rPr lang="en-US" smtClean="0"/>
              <a:t>48</a:t>
            </a:fld>
            <a:endParaRPr lang="en-US"/>
          </a:p>
        </p:txBody>
      </p:sp>
    </p:spTree>
    <p:extLst>
      <p:ext uri="{BB962C8B-B14F-4D97-AF65-F5344CB8AC3E}">
        <p14:creationId xmlns:p14="http://schemas.microsoft.com/office/powerpoint/2010/main" val="16015663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c2 &lt;- </a:t>
            </a:r>
            <a:r>
              <a:rPr lang="en-US" dirty="0" err="1"/>
              <a:t>sv_shapes</a:t>
            </a:r>
            <a:r>
              <a:rPr lang="en-US" dirty="0"/>
              <a:t> %&gt;%   </a:t>
            </a:r>
          </a:p>
          <a:p>
            <a:r>
              <a:rPr lang="en-US" dirty="0"/>
              <a:t>	ggplot(aes(</a:t>
            </a:r>
            <a:r>
              <a:rPr lang="en-US" dirty="0" err="1"/>
              <a:t>DAP,area</a:t>
            </a:r>
            <a:r>
              <a:rPr lang="en-US" dirty="0"/>
              <a:t>))+    </a:t>
            </a:r>
          </a:p>
          <a:p>
            <a:r>
              <a:rPr lang="en-US" dirty="0"/>
              <a:t>	</a:t>
            </a:r>
            <a:r>
              <a:rPr lang="en-US" dirty="0" err="1"/>
              <a:t>facet_grid</a:t>
            </a:r>
            <a:r>
              <a:rPr lang="en-US" dirty="0"/>
              <a:t>(~Treatment)+    </a:t>
            </a:r>
          </a:p>
          <a:p>
            <a:r>
              <a:rPr lang="en-US" dirty="0"/>
              <a:t>	</a:t>
            </a:r>
            <a:r>
              <a:rPr lang="en-US" dirty="0" err="1"/>
              <a:t>geom_smooth</a:t>
            </a:r>
            <a:r>
              <a:rPr lang="en-US" dirty="0"/>
              <a:t>(aes(color=</a:t>
            </a:r>
            <a:r>
              <a:rPr lang="en-US" dirty="0" err="1"/>
              <a:t>Line_name</a:t>
            </a:r>
            <a:r>
              <a:rPr lang="en-US" dirty="0"/>
              <a:t>))+    </a:t>
            </a:r>
          </a:p>
          <a:p>
            <a:r>
              <a:rPr lang="en-US" dirty="0"/>
              <a:t>	</a:t>
            </a:r>
            <a:r>
              <a:rPr lang="en-US" dirty="0" err="1"/>
              <a:t>theme_light</a:t>
            </a:r>
            <a:r>
              <a:rPr lang="en-US" dirty="0"/>
              <a:t>()+    </a:t>
            </a:r>
          </a:p>
          <a:p>
            <a:r>
              <a:rPr lang="en-US" dirty="0"/>
              <a:t>	theme(</a:t>
            </a:r>
            <a:r>
              <a:rPr lang="en-US" dirty="0" err="1"/>
              <a:t>strip.background</a:t>
            </a:r>
            <a:r>
              <a:rPr lang="en-US" dirty="0"/>
              <a:t>=</a:t>
            </a:r>
            <a:r>
              <a:rPr lang="en-US" dirty="0" err="1"/>
              <a:t>element_rect</a:t>
            </a:r>
            <a:r>
              <a:rPr lang="en-US" dirty="0"/>
              <a:t>(fill="gray50"),        </a:t>
            </a:r>
          </a:p>
          <a:p>
            <a:r>
              <a:rPr lang="en-US" dirty="0"/>
              <a:t>		</a:t>
            </a:r>
            <a:r>
              <a:rPr lang="en-US" dirty="0" err="1"/>
              <a:t>strip.text.x</a:t>
            </a:r>
            <a:r>
              <a:rPr lang="en-US" dirty="0"/>
              <a:t>=</a:t>
            </a:r>
            <a:r>
              <a:rPr lang="en-US" dirty="0" err="1"/>
              <a:t>element_text</a:t>
            </a:r>
            <a:r>
              <a:rPr lang="en-US" dirty="0"/>
              <a:t>(size=14,color="white"),        </a:t>
            </a:r>
          </a:p>
          <a:p>
            <a:r>
              <a:rPr lang="en-US" dirty="0"/>
              <a:t>		</a:t>
            </a:r>
            <a:r>
              <a:rPr lang="en-US" dirty="0" err="1"/>
              <a:t>strip.text.y</a:t>
            </a:r>
            <a:r>
              <a:rPr lang="en-US" dirty="0"/>
              <a:t>=</a:t>
            </a:r>
            <a:r>
              <a:rPr lang="en-US" dirty="0" err="1"/>
              <a:t>element_text</a:t>
            </a:r>
            <a:r>
              <a:rPr lang="en-US" dirty="0"/>
              <a:t>(size=14,color="white"),        </a:t>
            </a:r>
          </a:p>
          <a:p>
            <a:r>
              <a:rPr lang="en-US" dirty="0"/>
              <a:t>		</a:t>
            </a:r>
            <a:r>
              <a:rPr lang="en-US" dirty="0" err="1"/>
              <a:t>axis.title</a:t>
            </a:r>
            <a:r>
              <a:rPr lang="en-US" dirty="0"/>
              <a:t>= </a:t>
            </a:r>
            <a:r>
              <a:rPr lang="en-US" dirty="0" err="1"/>
              <a:t>element_text</a:t>
            </a:r>
            <a:r>
              <a:rPr lang="en-US" dirty="0"/>
              <a:t>(size = 18),        </a:t>
            </a:r>
          </a:p>
          <a:p>
            <a:r>
              <a:rPr lang="en-US" dirty="0"/>
              <a:t>		</a:t>
            </a:r>
            <a:r>
              <a:rPr lang="en-US" dirty="0" err="1"/>
              <a:t>axis.text</a:t>
            </a:r>
            <a:r>
              <a:rPr lang="en-US" dirty="0"/>
              <a:t> = </a:t>
            </a:r>
            <a:r>
              <a:rPr lang="en-US" dirty="0" err="1"/>
              <a:t>element_text</a:t>
            </a:r>
            <a:r>
              <a:rPr lang="en-US" dirty="0"/>
              <a:t>(size = 14),        </a:t>
            </a:r>
          </a:p>
          <a:p>
            <a:r>
              <a:rPr lang="en-US" dirty="0"/>
              <a:t>		</a:t>
            </a:r>
            <a:r>
              <a:rPr lang="en-US" dirty="0" err="1"/>
              <a:t>axis.ticks.length</a:t>
            </a:r>
            <a:r>
              <a:rPr lang="en-US" dirty="0"/>
              <a:t>=unit(0.2,"cm"))</a:t>
            </a:r>
          </a:p>
          <a:p>
            <a:r>
              <a:rPr lang="en-US" dirty="0"/>
              <a:t>c2</a:t>
            </a:r>
          </a:p>
        </p:txBody>
      </p:sp>
      <p:sp>
        <p:nvSpPr>
          <p:cNvPr id="4" name="Slide Number Placeholder 3"/>
          <p:cNvSpPr>
            <a:spLocks noGrp="1"/>
          </p:cNvSpPr>
          <p:nvPr>
            <p:ph type="sldNum" sz="quarter" idx="5"/>
          </p:nvPr>
        </p:nvSpPr>
        <p:spPr/>
        <p:txBody>
          <a:bodyPr/>
          <a:lstStyle/>
          <a:p>
            <a:fld id="{58D5C0F1-D8DB-49BB-BA01-109AC6C432E2}" type="slidenum">
              <a:rPr lang="en-US" smtClean="0"/>
              <a:t>50</a:t>
            </a:fld>
            <a:endParaRPr lang="en-US"/>
          </a:p>
        </p:txBody>
      </p:sp>
    </p:spTree>
    <p:extLst>
      <p:ext uri="{BB962C8B-B14F-4D97-AF65-F5344CB8AC3E}">
        <p14:creationId xmlns:p14="http://schemas.microsoft.com/office/powerpoint/2010/main" val="3089807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7"/>
        <p:cNvGrpSpPr/>
        <p:nvPr/>
      </p:nvGrpSpPr>
      <p:grpSpPr>
        <a:xfrm>
          <a:off x="0" y="0"/>
          <a:ext cx="0" cy="0"/>
          <a:chOff x="0" y="0"/>
          <a:chExt cx="0" cy="0"/>
        </a:xfrm>
      </p:grpSpPr>
      <p:sp>
        <p:nvSpPr>
          <p:cNvPr id="658" name="Google Shape;658;g13183abade7_0_177: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59" name="Google Shape;659;g13183abade7_0_17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488738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Hopefully by the end of today’s workshop you will walk away with a better understanding on how to interact with </a:t>
            </a:r>
            <a:r>
              <a:rPr lang="en-US" dirty="0" err="1"/>
              <a:t>Rstudio’s</a:t>
            </a:r>
            <a:r>
              <a:rPr lang="en-US" dirty="0"/>
              <a:t> interactive development environment. You will obtain a very surface-level understanding of how to generate vectors, matrices, and </a:t>
            </a:r>
            <a:r>
              <a:rPr lang="en-US" dirty="0" err="1"/>
              <a:t>data.frames</a:t>
            </a:r>
            <a:r>
              <a:rPr lang="en-US" dirty="0"/>
              <a:t> as these are the most common data classes and structures that you will encounter while using R. I will also provide you with the commands to read Excel files into R so that you can conduct data analysis or visualization on your datasets. We will cover how to interact with your datasets and subset the data so that you can generate plots that focus on the interactions of single of multiple variables for analysis. Lastly, we will be spending most of our time together generating plots using ggplot2 which is a data visualization package that is included with the </a:t>
            </a:r>
            <a:r>
              <a:rPr lang="en-US" dirty="0" err="1"/>
              <a:t>Tidyverse</a:t>
            </a:r>
            <a:r>
              <a:rPr lang="en-US" dirty="0"/>
              <a:t> core package.</a:t>
            </a:r>
          </a:p>
        </p:txBody>
      </p:sp>
      <p:sp>
        <p:nvSpPr>
          <p:cNvPr id="4" name="Slide Number Placeholder 3"/>
          <p:cNvSpPr>
            <a:spLocks noGrp="1"/>
          </p:cNvSpPr>
          <p:nvPr>
            <p:ph type="sldNum" sz="quarter" idx="5"/>
          </p:nvPr>
        </p:nvSpPr>
        <p:spPr/>
        <p:txBody>
          <a:bodyPr/>
          <a:lstStyle/>
          <a:p>
            <a:fld id="{58D5C0F1-D8DB-49BB-BA01-109AC6C432E2}" type="slidenum">
              <a:rPr lang="en-US" smtClean="0"/>
              <a:t>4</a:t>
            </a:fld>
            <a:endParaRPr lang="en-US"/>
          </a:p>
        </p:txBody>
      </p:sp>
    </p:spTree>
    <p:extLst>
      <p:ext uri="{BB962C8B-B14F-4D97-AF65-F5344CB8AC3E}">
        <p14:creationId xmlns:p14="http://schemas.microsoft.com/office/powerpoint/2010/main" val="21778511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R and why do data scientists and other researchers use this software?</a:t>
            </a:r>
          </a:p>
          <a:p>
            <a:r>
              <a:rPr lang="en-US" dirty="0"/>
              <a:t>The biggest reason R is so widely used is because it is FREE, yes free. All of the packages that you can use to customize your R experience are open source and available cran.r-project.org. The online R community is very helpful in providing feedback and assistance for questions users have, there are also additional online resources like Stacked Overflow. As I mentioned previously, you can also ask R-related questions in our Data Science Slack channel #help-datascience. We encourage all members of the Danforth to submit their inquiries in that help channel versus reaching out to individual members so we can minimize redundancy and develop a repository of information within the help channel that users can search through to find solutions. Of course, if there are not solutions posted then please post your inquiries and one of us will answer you as soon as we are able.</a:t>
            </a:r>
          </a:p>
          <a:p>
            <a:r>
              <a:rPr lang="en-US" dirty="0"/>
              <a:t>R is not point and click like other data analysis tools. Your data analysis and visualization is written into R script that has detailed records of step-by-step commands which can be easily inspected, revised, corrected, and utilized with different datasets.</a:t>
            </a:r>
          </a:p>
          <a:p>
            <a:r>
              <a:rPr lang="en-US" dirty="0"/>
              <a:t>R is a customizable experience that retains immense computing power through the versatility of the packages that users can add to their script for handling their data.</a:t>
            </a:r>
          </a:p>
          <a:p>
            <a:endParaRPr lang="en-US" dirty="0"/>
          </a:p>
        </p:txBody>
      </p:sp>
      <p:sp>
        <p:nvSpPr>
          <p:cNvPr id="4" name="Slide Number Placeholder 3"/>
          <p:cNvSpPr>
            <a:spLocks noGrp="1"/>
          </p:cNvSpPr>
          <p:nvPr>
            <p:ph type="sldNum" sz="quarter" idx="5"/>
          </p:nvPr>
        </p:nvSpPr>
        <p:spPr/>
        <p:txBody>
          <a:bodyPr/>
          <a:lstStyle/>
          <a:p>
            <a:fld id="{58D5C0F1-D8DB-49BB-BA01-109AC6C432E2}" type="slidenum">
              <a:rPr lang="en-US" smtClean="0"/>
              <a:t>5</a:t>
            </a:fld>
            <a:endParaRPr lang="en-US"/>
          </a:p>
        </p:txBody>
      </p:sp>
    </p:spTree>
    <p:extLst>
      <p:ext uri="{BB962C8B-B14F-4D97-AF65-F5344CB8AC3E}">
        <p14:creationId xmlns:p14="http://schemas.microsoft.com/office/powerpoint/2010/main" val="20946386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get familiar with the Interactive Development Environment or IDE for RStudio. I have included a PDF document that explains in greater detail the components of RStudio’s IDE so please refer to that document if you run into any issues.</a:t>
            </a:r>
          </a:p>
          <a:p>
            <a:endParaRPr lang="en-US" dirty="0"/>
          </a:p>
        </p:txBody>
      </p:sp>
      <p:sp>
        <p:nvSpPr>
          <p:cNvPr id="4" name="Slide Number Placeholder 3"/>
          <p:cNvSpPr>
            <a:spLocks noGrp="1"/>
          </p:cNvSpPr>
          <p:nvPr>
            <p:ph type="sldNum" sz="quarter" idx="5"/>
          </p:nvPr>
        </p:nvSpPr>
        <p:spPr/>
        <p:txBody>
          <a:bodyPr/>
          <a:lstStyle/>
          <a:p>
            <a:fld id="{58D5C0F1-D8DB-49BB-BA01-109AC6C432E2}" type="slidenum">
              <a:rPr lang="en-US" smtClean="0"/>
              <a:t>6</a:t>
            </a:fld>
            <a:endParaRPr lang="en-US"/>
          </a:p>
        </p:txBody>
      </p:sp>
    </p:spTree>
    <p:extLst>
      <p:ext uri="{BB962C8B-B14F-4D97-AF65-F5344CB8AC3E}">
        <p14:creationId xmlns:p14="http://schemas.microsoft.com/office/powerpoint/2010/main" val="34204737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Alright, so now we are moving on to the reason why all of you came to this workshop: Visualizing Data in R. Designing graphical images for publications happens to be one of the most powerful features in R. You are able to have full control over the image’s design and function. Before we get into how we visualized data in R, we have to introduce the package that we will be taking advantage of today: </a:t>
            </a:r>
            <a:r>
              <a:rPr lang="en-US" dirty="0" err="1"/>
              <a:t>Tidyverse</a:t>
            </a:r>
            <a:r>
              <a:rPr lang="en-US" dirty="0"/>
              <a:t>. </a:t>
            </a:r>
            <a:r>
              <a:rPr lang="en-US" dirty="0" err="1"/>
              <a:t>Tidyverse</a:t>
            </a:r>
            <a:r>
              <a:rPr lang="en-US" dirty="0"/>
              <a:t> is a collection of different data science R packages needed to handle datasets. </a:t>
            </a:r>
          </a:p>
          <a:p>
            <a:endParaRPr lang="en-US" dirty="0"/>
          </a:p>
          <a:p>
            <a:r>
              <a:rPr lang="en-US" u="sng" dirty="0" err="1"/>
              <a:t>forcats</a:t>
            </a:r>
            <a:r>
              <a:rPr lang="en-US" dirty="0"/>
              <a:t> offers a suite a tools that solve problems with factors to handle categorical variables, such as changing the order of levels or the values.</a:t>
            </a:r>
          </a:p>
          <a:p>
            <a:r>
              <a:rPr lang="en-US" u="sng" dirty="0" err="1"/>
              <a:t>tibble</a:t>
            </a:r>
            <a:r>
              <a:rPr lang="en-US" dirty="0"/>
              <a:t> are more modern </a:t>
            </a:r>
            <a:r>
              <a:rPr lang="en-US" dirty="0" err="1"/>
              <a:t>data.frames</a:t>
            </a:r>
            <a:r>
              <a:rPr lang="en-US" dirty="0"/>
              <a:t> that lend towards cleaner, more expressive code.</a:t>
            </a:r>
          </a:p>
          <a:p>
            <a:r>
              <a:rPr lang="en-US" u="sng" dirty="0" err="1"/>
              <a:t>stringr</a:t>
            </a:r>
            <a:r>
              <a:rPr lang="en-US" dirty="0"/>
              <a:t> provides a set of functions designed to make working with strings easier</a:t>
            </a:r>
          </a:p>
          <a:p>
            <a:r>
              <a:rPr lang="en-US" u="sng" dirty="0" err="1"/>
              <a:t>tidyr</a:t>
            </a:r>
            <a:r>
              <a:rPr lang="en-US" dirty="0"/>
              <a:t> provides the user tools and functions to clean up your data (i.e., tidying it up)</a:t>
            </a:r>
          </a:p>
          <a:p>
            <a:r>
              <a:rPr lang="en-US" u="sng" dirty="0" err="1"/>
              <a:t>purrr</a:t>
            </a:r>
            <a:r>
              <a:rPr lang="en-US" u="none" dirty="0"/>
              <a:t> enhances R’s functional programming toolkit for working with functions and vectors.</a:t>
            </a:r>
          </a:p>
          <a:p>
            <a:r>
              <a:rPr lang="en-US" u="sng" dirty="0" err="1"/>
              <a:t>dplyr</a:t>
            </a:r>
            <a:r>
              <a:rPr lang="en-US" i="0" u="none" dirty="0"/>
              <a:t> enhances the user’s ability to handle and manipulate their data.</a:t>
            </a:r>
          </a:p>
          <a:p>
            <a:r>
              <a:rPr lang="en-US" i="0" u="sng" dirty="0" err="1"/>
              <a:t>readr</a:t>
            </a:r>
            <a:r>
              <a:rPr lang="en-US" i="0" u="none" dirty="0"/>
              <a:t> provides a fast and easy way to read rectangular data</a:t>
            </a:r>
          </a:p>
          <a:p>
            <a:r>
              <a:rPr lang="en-US" i="0" u="sng" dirty="0"/>
              <a:t>ggplot2</a:t>
            </a:r>
            <a:r>
              <a:rPr lang="en-US" i="0" u="none" dirty="0"/>
              <a:t> currently the data science community’s greatest asset for creating graphics, based on The Grammar of Graphics. Provides the user complete control over creating their graphs.</a:t>
            </a:r>
          </a:p>
          <a:p>
            <a:endParaRPr lang="en-US" i="0" u="none" dirty="0"/>
          </a:p>
          <a:p>
            <a:r>
              <a:rPr lang="en-US" i="0" u="none" dirty="0"/>
              <a:t>We will be exploring ggplot2 today.</a:t>
            </a:r>
            <a:endParaRPr lang="en-US" u="sng" dirty="0"/>
          </a:p>
        </p:txBody>
      </p:sp>
      <p:sp>
        <p:nvSpPr>
          <p:cNvPr id="4" name="Slide Number Placeholder 3"/>
          <p:cNvSpPr>
            <a:spLocks noGrp="1"/>
          </p:cNvSpPr>
          <p:nvPr>
            <p:ph type="sldNum" sz="quarter" idx="5"/>
          </p:nvPr>
        </p:nvSpPr>
        <p:spPr/>
        <p:txBody>
          <a:bodyPr/>
          <a:lstStyle/>
          <a:p>
            <a:fld id="{58D5C0F1-D8DB-49BB-BA01-109AC6C432E2}" type="slidenum">
              <a:rPr lang="en-US" smtClean="0"/>
              <a:t>11</a:t>
            </a:fld>
            <a:endParaRPr lang="en-US"/>
          </a:p>
        </p:txBody>
      </p:sp>
    </p:spTree>
    <p:extLst>
      <p:ext uri="{BB962C8B-B14F-4D97-AF65-F5344CB8AC3E}">
        <p14:creationId xmlns:p14="http://schemas.microsoft.com/office/powerpoint/2010/main" val="11928075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Now I know we said we would focus on </a:t>
            </a:r>
            <a:r>
              <a:rPr lang="en-US" err="1"/>
              <a:t>tidyr</a:t>
            </a:r>
            <a:r>
              <a:rPr lang="en-US"/>
              <a:t> and </a:t>
            </a:r>
            <a:r>
              <a:rPr lang="en-US" err="1"/>
              <a:t>dplyr</a:t>
            </a:r>
            <a:r>
              <a:rPr lang="en-US"/>
              <a:t> for this workshop, but it is important that we all understand how to import our data sheets into our environment. Unfortunately, these packages do not have the ability to import data files into R. However, within the </a:t>
            </a:r>
            <a:r>
              <a:rPr lang="en-US" err="1"/>
              <a:t>tidyverse</a:t>
            </a:r>
            <a:r>
              <a:rPr lang="en-US"/>
              <a:t> package there is a subpackage called </a:t>
            </a:r>
            <a:r>
              <a:rPr lang="en-US" err="1"/>
              <a:t>readxl</a:t>
            </a:r>
            <a:r>
              <a:rPr lang="en-US"/>
              <a:t>. </a:t>
            </a:r>
            <a:r>
              <a:rPr lang="en-US" err="1"/>
              <a:t>readxl</a:t>
            </a:r>
            <a:r>
              <a:rPr lang="en-US"/>
              <a:t> enables the user to read multiple data file formats into R, such as csv, </a:t>
            </a:r>
            <a:r>
              <a:rPr lang="en-US" err="1"/>
              <a:t>xls</a:t>
            </a:r>
            <a:r>
              <a:rPr lang="en-US"/>
              <a:t>, xlsx, SPSS, and JSON formats. Refer to the </a:t>
            </a:r>
            <a:r>
              <a:rPr lang="en-US" err="1"/>
              <a:t>cheatsheet</a:t>
            </a:r>
            <a:r>
              <a:rPr lang="en-US"/>
              <a:t> to see the other file formats that </a:t>
            </a:r>
            <a:r>
              <a:rPr lang="en-US" err="1"/>
              <a:t>readxl</a:t>
            </a:r>
            <a:r>
              <a:rPr lang="en-US"/>
              <a:t> is able to import.</a:t>
            </a:r>
          </a:p>
          <a:p>
            <a:endParaRPr lang="en-US"/>
          </a:p>
          <a:p>
            <a:endParaRPr lang="en-US"/>
          </a:p>
        </p:txBody>
      </p:sp>
      <p:sp>
        <p:nvSpPr>
          <p:cNvPr id="4" name="Slide Number Placeholder 3"/>
          <p:cNvSpPr>
            <a:spLocks noGrp="1"/>
          </p:cNvSpPr>
          <p:nvPr>
            <p:ph type="sldNum" sz="quarter" idx="5"/>
          </p:nvPr>
        </p:nvSpPr>
        <p:spPr/>
        <p:txBody>
          <a:bodyPr/>
          <a:lstStyle/>
          <a:p>
            <a:fld id="{46E6D6FB-2EFF-461B-8FF7-E39A7DA943B0}" type="slidenum">
              <a:rPr lang="en-US" smtClean="0"/>
              <a:t>12</a:t>
            </a:fld>
            <a:endParaRPr lang="en-US"/>
          </a:p>
        </p:txBody>
      </p:sp>
    </p:spTree>
    <p:extLst>
      <p:ext uri="{BB962C8B-B14F-4D97-AF65-F5344CB8AC3E}">
        <p14:creationId xmlns:p14="http://schemas.microsoft.com/office/powerpoint/2010/main" val="13629012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Before we go further, we need to have a discussion about file paths and our working directory with R Studio. The working directory is the folder that R is going to look at when you tell it save and open files, projects, and scripts. The file path is a list of directory names that tell R where to find the file you are interested in. If you are including the </a:t>
            </a:r>
            <a:r>
              <a:rPr lang="en-US" i="1"/>
              <a:t>root directory</a:t>
            </a:r>
            <a:r>
              <a:rPr lang="en-US" i="0"/>
              <a:t>, then you are including the </a:t>
            </a:r>
            <a:r>
              <a:rPr lang="en-US" i="1"/>
              <a:t>full path</a:t>
            </a:r>
            <a:r>
              <a:rPr lang="en-US" i="0"/>
              <a:t>. If you are only including the information for the file starting in the working directory, then you are using the </a:t>
            </a:r>
            <a:r>
              <a:rPr lang="en-US" i="1"/>
              <a:t>relative path</a:t>
            </a:r>
            <a:r>
              <a:rPr lang="en-US" i="0"/>
              <a:t>.</a:t>
            </a:r>
            <a:endParaRPr lang="en-US"/>
          </a:p>
        </p:txBody>
      </p:sp>
      <p:sp>
        <p:nvSpPr>
          <p:cNvPr id="4" name="Slide Number Placeholder 3"/>
          <p:cNvSpPr>
            <a:spLocks noGrp="1"/>
          </p:cNvSpPr>
          <p:nvPr>
            <p:ph type="sldNum" sz="quarter" idx="5"/>
          </p:nvPr>
        </p:nvSpPr>
        <p:spPr/>
        <p:txBody>
          <a:bodyPr/>
          <a:lstStyle/>
          <a:p>
            <a:fld id="{46E6D6FB-2EFF-461B-8FF7-E39A7DA943B0}" type="slidenum">
              <a:rPr lang="en-US" smtClean="0"/>
              <a:t>13</a:t>
            </a:fld>
            <a:endParaRPr lang="en-US"/>
          </a:p>
        </p:txBody>
      </p:sp>
    </p:spTree>
    <p:extLst>
      <p:ext uri="{BB962C8B-B14F-4D97-AF65-F5344CB8AC3E}">
        <p14:creationId xmlns:p14="http://schemas.microsoft.com/office/powerpoint/2010/main" val="16911195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3A09365E-416D-494D-A420-3DDA727C68F4}" type="datetimeFigureOut">
              <a:rPr lang="en-US" smtClean="0"/>
              <a:t>6/6/25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24549143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A09365E-416D-494D-A420-3DDA727C68F4}" type="datetimeFigureOut">
              <a:rPr lang="en-US" smtClean="0"/>
              <a:t>6/6/25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13027883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A09365E-416D-494D-A420-3DDA727C68F4}" type="datetimeFigureOut">
              <a:rPr lang="en-US" smtClean="0"/>
              <a:t>6/6/25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5845736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A09365E-416D-494D-A420-3DDA727C68F4}" type="datetimeFigureOut">
              <a:rPr lang="en-US" smtClean="0"/>
              <a:t>6/6/25</a:t>
            </a:fld>
            <a:endParaRPr lang="en-US"/>
          </a:p>
        </p:txBody>
      </p:sp>
      <p:sp>
        <p:nvSpPr>
          <p:cNvPr id="5" name="Footer Placeholder 4"/>
          <p:cNvSpPr>
            <a:spLocks noGrp="1"/>
          </p:cNvSpPr>
          <p:nvPr>
            <p:ph type="ftr" sz="quarter" idx="11"/>
          </p:nvPr>
        </p:nvSpPr>
        <p:spPr>
          <a:xfrm>
            <a:off x="3124200" y="6356352"/>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24076178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A09365E-416D-494D-A420-3DDA727C68F4}" type="datetimeFigureOut">
              <a:rPr lang="en-US" smtClean="0"/>
              <a:t>6/6/25</a:t>
            </a:fld>
            <a:endParaRPr lang="en-US"/>
          </a:p>
        </p:txBody>
      </p:sp>
      <p:sp>
        <p:nvSpPr>
          <p:cNvPr id="5" name="Footer Placeholder 4"/>
          <p:cNvSpPr>
            <a:spLocks noGrp="1"/>
          </p:cNvSpPr>
          <p:nvPr>
            <p:ph type="ftr" sz="quarter" idx="11"/>
          </p:nvPr>
        </p:nvSpPr>
        <p:spPr>
          <a:xfrm>
            <a:off x="3124200" y="6356352"/>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11095587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A09365E-416D-494D-A420-3DDA727C68F4}" type="datetimeFigureOut">
              <a:rPr lang="en-US" smtClean="0"/>
              <a:t>6/6/25</a:t>
            </a:fld>
            <a:endParaRPr lang="en-US"/>
          </a:p>
        </p:txBody>
      </p:sp>
      <p:sp>
        <p:nvSpPr>
          <p:cNvPr id="5" name="Footer Placeholder 4"/>
          <p:cNvSpPr>
            <a:spLocks noGrp="1"/>
          </p:cNvSpPr>
          <p:nvPr>
            <p:ph type="ftr" sz="quarter" idx="11"/>
          </p:nvPr>
        </p:nvSpPr>
        <p:spPr>
          <a:xfrm>
            <a:off x="3124200" y="6356352"/>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35961684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A09365E-416D-494D-A420-3DDA727C68F4}" type="datetimeFigureOut">
              <a:rPr lang="en-US" smtClean="0"/>
              <a:t>6/6/25</a:t>
            </a:fld>
            <a:endParaRPr lang="en-US"/>
          </a:p>
        </p:txBody>
      </p:sp>
      <p:sp>
        <p:nvSpPr>
          <p:cNvPr id="6" name="Footer Placeholder 5"/>
          <p:cNvSpPr>
            <a:spLocks noGrp="1"/>
          </p:cNvSpPr>
          <p:nvPr>
            <p:ph type="ftr" sz="quarter" idx="11"/>
          </p:nvPr>
        </p:nvSpPr>
        <p:spPr>
          <a:xfrm>
            <a:off x="3124200" y="6356352"/>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34705261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A09365E-416D-494D-A420-3DDA727C68F4}" type="datetimeFigureOut">
              <a:rPr lang="en-US" smtClean="0"/>
              <a:t>6/6/25</a:t>
            </a:fld>
            <a:endParaRPr lang="en-US"/>
          </a:p>
        </p:txBody>
      </p:sp>
      <p:sp>
        <p:nvSpPr>
          <p:cNvPr id="8" name="Footer Placeholder 7"/>
          <p:cNvSpPr>
            <a:spLocks noGrp="1"/>
          </p:cNvSpPr>
          <p:nvPr>
            <p:ph type="ftr" sz="quarter" idx="11"/>
          </p:nvPr>
        </p:nvSpPr>
        <p:spPr>
          <a:xfrm>
            <a:off x="3124200" y="6356352"/>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27159114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A09365E-416D-494D-A420-3DDA727C68F4}" type="datetimeFigureOut">
              <a:rPr lang="en-US" smtClean="0"/>
              <a:t>6/6/25</a:t>
            </a:fld>
            <a:endParaRPr lang="en-US"/>
          </a:p>
        </p:txBody>
      </p:sp>
      <p:sp>
        <p:nvSpPr>
          <p:cNvPr id="4" name="Footer Placeholder 3"/>
          <p:cNvSpPr>
            <a:spLocks noGrp="1"/>
          </p:cNvSpPr>
          <p:nvPr>
            <p:ph type="ftr" sz="quarter" idx="11"/>
          </p:nvPr>
        </p:nvSpPr>
        <p:spPr>
          <a:xfrm>
            <a:off x="3124200" y="6356352"/>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31533781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A09365E-416D-494D-A420-3DDA727C68F4}" type="datetimeFigureOut">
              <a:rPr lang="en-US" smtClean="0"/>
              <a:t>6/6/25</a:t>
            </a:fld>
            <a:endParaRPr lang="en-US"/>
          </a:p>
        </p:txBody>
      </p:sp>
      <p:sp>
        <p:nvSpPr>
          <p:cNvPr id="3" name="Footer Placeholder 2"/>
          <p:cNvSpPr>
            <a:spLocks noGrp="1"/>
          </p:cNvSpPr>
          <p:nvPr>
            <p:ph type="ftr" sz="quarter" idx="11"/>
          </p:nvPr>
        </p:nvSpPr>
        <p:spPr>
          <a:xfrm>
            <a:off x="3124200" y="6356352"/>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26754841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3A09365E-416D-494D-A420-3DDA727C68F4}" type="datetimeFigureOut">
              <a:rPr lang="en-US" smtClean="0"/>
              <a:t>6/6/25</a:t>
            </a:fld>
            <a:endParaRPr lang="en-US"/>
          </a:p>
        </p:txBody>
      </p:sp>
      <p:sp>
        <p:nvSpPr>
          <p:cNvPr id="6" name="Footer Placeholder 5"/>
          <p:cNvSpPr>
            <a:spLocks noGrp="1"/>
          </p:cNvSpPr>
          <p:nvPr>
            <p:ph type="ftr" sz="quarter" idx="11"/>
          </p:nvPr>
        </p:nvSpPr>
        <p:spPr>
          <a:xfrm>
            <a:off x="3124200" y="6356352"/>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50946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A09365E-416D-494D-A420-3DDA727C68F4}" type="datetimeFigureOut">
              <a:rPr lang="en-US" smtClean="0"/>
              <a:t>6/6/25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21242357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3A09365E-416D-494D-A420-3DDA727C68F4}" type="datetimeFigureOut">
              <a:rPr lang="en-US" smtClean="0"/>
              <a:t>6/6/25</a:t>
            </a:fld>
            <a:endParaRPr lang="en-US"/>
          </a:p>
        </p:txBody>
      </p:sp>
      <p:sp>
        <p:nvSpPr>
          <p:cNvPr id="6" name="Footer Placeholder 5"/>
          <p:cNvSpPr>
            <a:spLocks noGrp="1"/>
          </p:cNvSpPr>
          <p:nvPr>
            <p:ph type="ftr" sz="quarter" idx="11"/>
          </p:nvPr>
        </p:nvSpPr>
        <p:spPr>
          <a:xfrm>
            <a:off x="3124200" y="6356352"/>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39898074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A09365E-416D-494D-A420-3DDA727C68F4}" type="datetimeFigureOut">
              <a:rPr lang="en-US" smtClean="0"/>
              <a:t>6/6/25</a:t>
            </a:fld>
            <a:endParaRPr lang="en-US"/>
          </a:p>
        </p:txBody>
      </p:sp>
      <p:sp>
        <p:nvSpPr>
          <p:cNvPr id="5" name="Footer Placeholder 4"/>
          <p:cNvSpPr>
            <a:spLocks noGrp="1"/>
          </p:cNvSpPr>
          <p:nvPr>
            <p:ph type="ftr" sz="quarter" idx="11"/>
          </p:nvPr>
        </p:nvSpPr>
        <p:spPr>
          <a:xfrm>
            <a:off x="3124200" y="6356352"/>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42511275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A09365E-416D-494D-A420-3DDA727C68F4}" type="datetimeFigureOut">
              <a:rPr lang="en-US" smtClean="0"/>
              <a:t>6/6/25</a:t>
            </a:fld>
            <a:endParaRPr lang="en-US"/>
          </a:p>
        </p:txBody>
      </p:sp>
      <p:sp>
        <p:nvSpPr>
          <p:cNvPr id="5" name="Footer Placeholder 4"/>
          <p:cNvSpPr>
            <a:spLocks noGrp="1"/>
          </p:cNvSpPr>
          <p:nvPr>
            <p:ph type="ftr" sz="quarter" idx="11"/>
          </p:nvPr>
        </p:nvSpPr>
        <p:spPr>
          <a:xfrm>
            <a:off x="3124200" y="6356352"/>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89076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A09365E-416D-494D-A420-3DDA727C68F4}" type="datetimeFigureOut">
              <a:rPr lang="en-US" smtClean="0"/>
              <a:t>6/6/25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31511702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A09365E-416D-494D-A420-3DDA727C68F4}" type="datetimeFigureOut">
              <a:rPr lang="en-US" smtClean="0"/>
              <a:t>6/6/25</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42027169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A09365E-416D-494D-A420-3DDA727C68F4}" type="datetimeFigureOut">
              <a:rPr lang="en-US" smtClean="0"/>
              <a:t>6/6/25</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7817733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A09365E-416D-494D-A420-3DDA727C68F4}" type="datetimeFigureOut">
              <a:rPr lang="en-US" smtClean="0"/>
              <a:t>6/6/25</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27641095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A09365E-416D-494D-A420-3DDA727C68F4}" type="datetimeFigureOut">
              <a:rPr lang="en-US" smtClean="0"/>
              <a:t>6/6/25</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743679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A09365E-416D-494D-A420-3DDA727C68F4}" type="datetimeFigureOut">
              <a:rPr lang="en-US" smtClean="0"/>
              <a:t>6/6/25</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38493058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A09365E-416D-494D-A420-3DDA727C68F4}" type="datetimeFigureOut">
              <a:rPr lang="en-US" smtClean="0"/>
              <a:t>6/6/25</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2EC28685-DD21-6448-89EE-2F538B6169F6}" type="slidenum">
              <a:rPr lang="en-US" smtClean="0"/>
              <a:t>‹#›</a:t>
            </a:fld>
            <a:endParaRPr lang="en-US"/>
          </a:p>
        </p:txBody>
      </p:sp>
    </p:spTree>
    <p:extLst>
      <p:ext uri="{BB962C8B-B14F-4D97-AF65-F5344CB8AC3E}">
        <p14:creationId xmlns:p14="http://schemas.microsoft.com/office/powerpoint/2010/main" val="38374434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3"/>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09365E-416D-494D-A420-3DDA727C68F4}" type="datetimeFigureOut">
              <a:rPr lang="en-US" smtClean="0"/>
              <a:t>6/6/25</a:t>
            </a:fld>
            <a:endParaRPr lang="en-US"/>
          </a:p>
        </p:txBody>
      </p:sp>
      <p:sp>
        <p:nvSpPr>
          <p:cNvPr id="6" name="Slide Number Placeholder 5"/>
          <p:cNvSpPr>
            <a:spLocks noGrp="1"/>
          </p:cNvSpPr>
          <p:nvPr>
            <p:ph type="sldNum" sz="quarter" idx="4"/>
          </p:nvPr>
        </p:nvSpPr>
        <p:spPr>
          <a:xfrm>
            <a:off x="6667500" y="6305550"/>
            <a:ext cx="2247900" cy="403225"/>
          </a:xfrm>
          <a:prstGeom prst="rect">
            <a:avLst/>
          </a:prstGeom>
        </p:spPr>
        <p:txBody>
          <a:bodyPr vert="horz" lIns="91440" tIns="45720" rIns="91440" bIns="45720" rtlCol="0" anchor="ctr"/>
          <a:lstStyle>
            <a:lvl1pPr algn="r">
              <a:defRPr sz="1200">
                <a:solidFill>
                  <a:schemeClr val="tx1">
                    <a:tint val="75000"/>
                  </a:schemeClr>
                </a:solidFill>
              </a:defRPr>
            </a:lvl1pPr>
          </a:lstStyle>
          <a:p>
            <a:fld id="{2EC28685-DD21-6448-89EE-2F538B6169F6}" type="slidenum">
              <a:rPr lang="en-US" smtClean="0"/>
              <a:t>‹#›</a:t>
            </a:fld>
            <a:endParaRPr lang="en-US" dirty="0"/>
          </a:p>
        </p:txBody>
      </p:sp>
    </p:spTree>
    <p:extLst>
      <p:ext uri="{BB962C8B-B14F-4D97-AF65-F5344CB8AC3E}">
        <p14:creationId xmlns:p14="http://schemas.microsoft.com/office/powerpoint/2010/main" val="20232573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3600" kern="1200">
          <a:solidFill>
            <a:schemeClr val="bg1">
              <a:lumMod val="95000"/>
            </a:schemeClr>
          </a:solidFill>
          <a:latin typeface="Source Sans Pro"/>
          <a:ea typeface="+mj-ea"/>
          <a:cs typeface="Source Sans Pro"/>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Source Sans Pro"/>
          <a:ea typeface="+mn-ea"/>
          <a:cs typeface="Source Sans Pro"/>
        </a:defRPr>
      </a:lvl1pPr>
      <a:lvl2pPr marL="742950" indent="-285750" algn="l" defTabSz="457200" rtl="0" eaLnBrk="1" latinLnBrk="0" hangingPunct="1">
        <a:spcBef>
          <a:spcPct val="20000"/>
        </a:spcBef>
        <a:buFont typeface="Arial"/>
        <a:buChar char="–"/>
        <a:defRPr sz="2800" kern="1200">
          <a:solidFill>
            <a:schemeClr val="tx1"/>
          </a:solidFill>
          <a:latin typeface="Source Sans Pro"/>
          <a:ea typeface="+mn-ea"/>
          <a:cs typeface="Source Sans Pro"/>
        </a:defRPr>
      </a:lvl2pPr>
      <a:lvl3pPr marL="1143000" indent="-228600" algn="l" defTabSz="457200" rtl="0" eaLnBrk="1" latinLnBrk="0" hangingPunct="1">
        <a:spcBef>
          <a:spcPct val="20000"/>
        </a:spcBef>
        <a:buFont typeface="Arial"/>
        <a:buChar char="•"/>
        <a:defRPr sz="2400" kern="1200">
          <a:solidFill>
            <a:schemeClr val="tx1"/>
          </a:solidFill>
          <a:latin typeface="Source Sans Pro"/>
          <a:ea typeface="+mn-ea"/>
          <a:cs typeface="Source Sans Pro"/>
        </a:defRPr>
      </a:lvl3pPr>
      <a:lvl4pPr marL="1600200" indent="-228600" algn="l" defTabSz="457200" rtl="0" eaLnBrk="1" latinLnBrk="0" hangingPunct="1">
        <a:spcBef>
          <a:spcPct val="20000"/>
        </a:spcBef>
        <a:buFont typeface="Arial"/>
        <a:buChar char="–"/>
        <a:defRPr sz="2000" kern="1200">
          <a:solidFill>
            <a:schemeClr val="tx1"/>
          </a:solidFill>
          <a:latin typeface="Source Sans Pro"/>
          <a:ea typeface="+mn-ea"/>
          <a:cs typeface="Source Sans Pro"/>
        </a:defRPr>
      </a:lvl4pPr>
      <a:lvl5pPr marL="2057400" indent="-228600" algn="l" defTabSz="457200" rtl="0" eaLnBrk="1" latinLnBrk="0" hangingPunct="1">
        <a:spcBef>
          <a:spcPct val="20000"/>
        </a:spcBef>
        <a:buFont typeface="Arial"/>
        <a:buChar char="»"/>
        <a:defRPr sz="2000" kern="1200">
          <a:solidFill>
            <a:schemeClr val="tx1"/>
          </a:solidFill>
          <a:latin typeface="Source Sans Pro"/>
          <a:ea typeface="+mn-ea"/>
          <a:cs typeface="Source Sans Pro"/>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1">
          <a:blip r:embed="rId13"/>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A09365E-416D-494D-A420-3DDA727C68F4}" type="datetimeFigureOut">
              <a:rPr lang="en-US" smtClean="0"/>
              <a:t>6/6/25</a:t>
            </a:fld>
            <a:endParaRPr lang="en-US"/>
          </a:p>
        </p:txBody>
      </p:sp>
      <p:sp>
        <p:nvSpPr>
          <p:cNvPr id="6" name="Slide Number Placeholder 5"/>
          <p:cNvSpPr>
            <a:spLocks noGrp="1"/>
          </p:cNvSpPr>
          <p:nvPr>
            <p:ph type="sldNum" sz="quarter" idx="4"/>
          </p:nvPr>
        </p:nvSpPr>
        <p:spPr>
          <a:xfrm>
            <a:off x="6667500" y="6305552"/>
            <a:ext cx="2247900" cy="403225"/>
          </a:xfrm>
          <a:prstGeom prst="rect">
            <a:avLst/>
          </a:prstGeom>
        </p:spPr>
        <p:txBody>
          <a:bodyPr vert="horz" lIns="91440" tIns="45720" rIns="91440" bIns="45720" rtlCol="0" anchor="ctr"/>
          <a:lstStyle>
            <a:lvl1pPr algn="r">
              <a:defRPr sz="900">
                <a:solidFill>
                  <a:schemeClr val="tx1">
                    <a:tint val="75000"/>
                  </a:schemeClr>
                </a:solidFill>
              </a:defRPr>
            </a:lvl1pPr>
          </a:lstStyle>
          <a:p>
            <a:fld id="{2EC28685-DD21-6448-89EE-2F538B6169F6}" type="slidenum">
              <a:rPr lang="en-US" smtClean="0"/>
              <a:t>‹#›</a:t>
            </a:fld>
            <a:endParaRPr lang="en-US"/>
          </a:p>
        </p:txBody>
      </p:sp>
    </p:spTree>
    <p:extLst>
      <p:ext uri="{BB962C8B-B14F-4D97-AF65-F5344CB8AC3E}">
        <p14:creationId xmlns:p14="http://schemas.microsoft.com/office/powerpoint/2010/main" val="9294150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342900" rtl="0" eaLnBrk="1" latinLnBrk="0" hangingPunct="1">
        <a:spcBef>
          <a:spcPct val="0"/>
        </a:spcBef>
        <a:buNone/>
        <a:defRPr sz="2700" kern="1200">
          <a:solidFill>
            <a:schemeClr val="bg1">
              <a:lumMod val="95000"/>
            </a:schemeClr>
          </a:solidFill>
          <a:latin typeface="Source Sans Pro"/>
          <a:ea typeface="+mj-ea"/>
          <a:cs typeface="Source Sans Pro"/>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Source Sans Pro"/>
          <a:ea typeface="+mn-ea"/>
          <a:cs typeface="Source Sans Pro"/>
        </a:defRPr>
      </a:lvl1pPr>
      <a:lvl2pPr marL="557213" indent="-214313" algn="l" defTabSz="342900" rtl="0" eaLnBrk="1" latinLnBrk="0" hangingPunct="1">
        <a:spcBef>
          <a:spcPct val="20000"/>
        </a:spcBef>
        <a:buFont typeface="Arial"/>
        <a:buChar char="–"/>
        <a:defRPr sz="2100" kern="1200">
          <a:solidFill>
            <a:schemeClr val="tx1"/>
          </a:solidFill>
          <a:latin typeface="Source Sans Pro"/>
          <a:ea typeface="+mn-ea"/>
          <a:cs typeface="Source Sans Pro"/>
        </a:defRPr>
      </a:lvl2pPr>
      <a:lvl3pPr marL="857250" indent="-171450" algn="l" defTabSz="342900" rtl="0" eaLnBrk="1" latinLnBrk="0" hangingPunct="1">
        <a:spcBef>
          <a:spcPct val="20000"/>
        </a:spcBef>
        <a:buFont typeface="Arial"/>
        <a:buChar char="•"/>
        <a:defRPr sz="1800" kern="1200">
          <a:solidFill>
            <a:schemeClr val="tx1"/>
          </a:solidFill>
          <a:latin typeface="Source Sans Pro"/>
          <a:ea typeface="+mn-ea"/>
          <a:cs typeface="Source Sans Pro"/>
        </a:defRPr>
      </a:lvl3pPr>
      <a:lvl4pPr marL="1200150" indent="-171450" algn="l" defTabSz="342900" rtl="0" eaLnBrk="1" latinLnBrk="0" hangingPunct="1">
        <a:spcBef>
          <a:spcPct val="20000"/>
        </a:spcBef>
        <a:buFont typeface="Arial"/>
        <a:buChar char="–"/>
        <a:defRPr sz="1500" kern="1200">
          <a:solidFill>
            <a:schemeClr val="tx1"/>
          </a:solidFill>
          <a:latin typeface="Source Sans Pro"/>
          <a:ea typeface="+mn-ea"/>
          <a:cs typeface="Source Sans Pro"/>
        </a:defRPr>
      </a:lvl4pPr>
      <a:lvl5pPr marL="1543050" indent="-171450" algn="l" defTabSz="342900" rtl="0" eaLnBrk="1" latinLnBrk="0" hangingPunct="1">
        <a:spcBef>
          <a:spcPct val="20000"/>
        </a:spcBef>
        <a:buFont typeface="Arial"/>
        <a:buChar char="»"/>
        <a:defRPr sz="1500" kern="1200">
          <a:solidFill>
            <a:schemeClr val="tx1"/>
          </a:solidFill>
          <a:latin typeface="Source Sans Pro"/>
          <a:ea typeface="+mn-ea"/>
          <a:cs typeface="Source Sans Pro"/>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cran.r-project.org/"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37.png"/><Relationship Id="rId4" Type="http://schemas.openxmlformats.org/officeDocument/2006/relationships/hyperlink" Target="https://posit.co/wp-content/uploads/2022/10/data-import.pdf"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41.png"/><Relationship Id="rId4" Type="http://schemas.openxmlformats.org/officeDocument/2006/relationships/image" Target="../media/image40.png"/></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5.sv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jp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5.jpg"/><Relationship Id="rId5" Type="http://schemas.openxmlformats.org/officeDocument/2006/relationships/image" Target="../media/image14.jpg"/><Relationship Id="rId10" Type="http://schemas.openxmlformats.org/officeDocument/2006/relationships/image" Target="../media/image19.jpeg"/><Relationship Id="rId4" Type="http://schemas.openxmlformats.org/officeDocument/2006/relationships/image" Target="../media/image13.png"/><Relationship Id="rId9" Type="http://schemas.openxmlformats.org/officeDocument/2006/relationships/image" Target="../media/image18.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ggplot2-book.org/scales-guides.html"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png"/></Relationships>
</file>

<file path=ppt/slides/_rels/slide34.xml.rels><?xml version="1.0" encoding="UTF-8" standalone="yes"?>
<Relationships xmlns="http://schemas.openxmlformats.org/package/2006/relationships"><Relationship Id="rId2" Type="http://schemas.openxmlformats.org/officeDocument/2006/relationships/hyperlink" Target="https://ggplot2.tidyverse.org/reference/theme.html"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https://ggplot2-book.org/facet.html"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ggplot2-book.org/polishing.html?q=strip.background#faceting-elements" TargetMode="External"/><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8" Type="http://schemas.openxmlformats.org/officeDocument/2006/relationships/hyperlink" Target="https://r-charts.com/colors/" TargetMode="External"/><Relationship Id="rId3" Type="http://schemas.openxmlformats.org/officeDocument/2006/relationships/hyperlink" Target="http://www.cookbook-r.com/Graphs/Colors_(ggplot2)/" TargetMode="External"/><Relationship Id="rId7" Type="http://schemas.openxmlformats.org/officeDocument/2006/relationships/hyperlink" Target="https://r-graph-gallery.com/colors.html" TargetMode="External"/><Relationship Id="rId2" Type="http://schemas.openxmlformats.org/officeDocument/2006/relationships/hyperlink" Target="https://cran.r-project.org/web/packages/viridis/vignettes/intro-to-viridis.html" TargetMode="External"/><Relationship Id="rId1" Type="http://schemas.openxmlformats.org/officeDocument/2006/relationships/slideLayout" Target="../slideLayouts/slideLayout2.xml"/><Relationship Id="rId6" Type="http://schemas.openxmlformats.org/officeDocument/2006/relationships/hyperlink" Target="https://www.r-bloggers.com/2022/07/colorful-r-plots-with-wes-anderson-palettes-pirate-ships/" TargetMode="External"/><Relationship Id="rId5" Type="http://schemas.openxmlformats.org/officeDocument/2006/relationships/hyperlink" Target="https://www.rdocumentation.org/packages/ggsci/versions/2.9" TargetMode="External"/><Relationship Id="rId4" Type="http://schemas.openxmlformats.org/officeDocument/2006/relationships/hyperlink" Target="http://www.colorlisa.com/" TargetMode="External"/><Relationship Id="rId9" Type="http://schemas.openxmlformats.org/officeDocument/2006/relationships/image" Target="../media/image61.png"/></Relationships>
</file>

<file path=ppt/slides/_rels/slide5.xml.rels><?xml version="1.0" encoding="UTF-8" standalone="yes"?>
<Relationships xmlns="http://schemas.openxmlformats.org/package/2006/relationships"><Relationship Id="rId3" Type="http://schemas.openxmlformats.org/officeDocument/2006/relationships/hyperlink" Target="https://cran.r-project.org/"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2.svg"/><Relationship Id="rId4" Type="http://schemas.openxmlformats.org/officeDocument/2006/relationships/image" Target="../media/image21.png"/></Relationships>
</file>

<file path=ppt/slides/_rels/slide5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8" Type="http://schemas.openxmlformats.org/officeDocument/2006/relationships/hyperlink" Target="https://datacarpentry.org/R-ecology-lesson/04-visualization-ggplot2.html" TargetMode="External"/><Relationship Id="rId3" Type="http://schemas.openxmlformats.org/officeDocument/2006/relationships/hyperlink" Target="https://ggplot2-book.org/index.html" TargetMode="External"/><Relationship Id="rId7" Type="http://schemas.openxmlformats.org/officeDocument/2006/relationships/hyperlink" Target="https://cran.r-project.org/web/packages/ggplot2/ggplot2.pdf" TargetMode="External"/><Relationship Id="rId2" Type="http://schemas.openxmlformats.org/officeDocument/2006/relationships/hyperlink" Target="https://ggplot2.tidyverse.org/" TargetMode="External"/><Relationship Id="rId1" Type="http://schemas.openxmlformats.org/officeDocument/2006/relationships/slideLayout" Target="../slideLayouts/slideLayout2.xml"/><Relationship Id="rId6" Type="http://schemas.openxmlformats.org/officeDocument/2006/relationships/hyperlink" Target="https://stackoverflow.com/" TargetMode="External"/><Relationship Id="rId5" Type="http://schemas.openxmlformats.org/officeDocument/2006/relationships/hyperlink" Target="https://www.rdocumentation.org/packages/ggplot2/versions/3.3.5" TargetMode="External"/><Relationship Id="rId4" Type="http://schemas.openxmlformats.org/officeDocument/2006/relationships/hyperlink" Target="https://www.sharpsightlabs.com/blog/ggplot2-tutorial/"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A01D9-239D-4DDA-D66A-BF5A9EACFCFE}"/>
              </a:ext>
            </a:extLst>
          </p:cNvPr>
          <p:cNvSpPr>
            <a:spLocks noGrp="1"/>
          </p:cNvSpPr>
          <p:nvPr>
            <p:ph type="ctrTitle"/>
          </p:nvPr>
        </p:nvSpPr>
        <p:spPr/>
        <p:txBody>
          <a:bodyPr/>
          <a:lstStyle/>
          <a:p>
            <a:r>
              <a:rPr lang="en-US" dirty="0">
                <a:solidFill>
                  <a:srgbClr val="15384D"/>
                </a:solidFill>
              </a:rPr>
              <a:t>Data Visualization in R Studio</a:t>
            </a:r>
            <a:br>
              <a:rPr lang="en-US" dirty="0">
                <a:solidFill>
                  <a:srgbClr val="15384D"/>
                </a:solidFill>
              </a:rPr>
            </a:br>
            <a:r>
              <a:rPr lang="en-US" sz="1600" dirty="0">
                <a:solidFill>
                  <a:srgbClr val="15384D"/>
                </a:solidFill>
              </a:rPr>
              <a:t>Adapted from Jeff Berry’s “R Bootcamp”</a:t>
            </a:r>
            <a:endParaRPr lang="en-US" dirty="0">
              <a:solidFill>
                <a:srgbClr val="15384D"/>
              </a:solidFill>
            </a:endParaRPr>
          </a:p>
        </p:txBody>
      </p:sp>
      <p:sp>
        <p:nvSpPr>
          <p:cNvPr id="3" name="Subtitle 2">
            <a:extLst>
              <a:ext uri="{FF2B5EF4-FFF2-40B4-BE49-F238E27FC236}">
                <a16:creationId xmlns:a16="http://schemas.microsoft.com/office/drawing/2014/main" id="{A90979C9-079A-CF38-214B-7F4B4AF81291}"/>
              </a:ext>
            </a:extLst>
          </p:cNvPr>
          <p:cNvSpPr>
            <a:spLocks noGrp="1"/>
          </p:cNvSpPr>
          <p:nvPr>
            <p:ph type="subTitle" idx="1"/>
          </p:nvPr>
        </p:nvSpPr>
        <p:spPr>
          <a:xfrm>
            <a:off x="1371600" y="4446406"/>
            <a:ext cx="6400800" cy="1306907"/>
          </a:xfrm>
        </p:spPr>
        <p:txBody>
          <a:bodyPr>
            <a:noAutofit/>
          </a:bodyPr>
          <a:lstStyle/>
          <a:p>
            <a:r>
              <a:rPr lang="en-US" sz="1800" dirty="0"/>
              <a:t>November 14, 2023</a:t>
            </a:r>
          </a:p>
          <a:p>
            <a:r>
              <a:rPr lang="en-US" sz="1800" dirty="0"/>
              <a:t>Parag Bhatt Ph.D.</a:t>
            </a:r>
          </a:p>
          <a:p>
            <a:r>
              <a:rPr lang="en-US" sz="1800" dirty="0"/>
              <a:t>Data Science Trainer</a:t>
            </a:r>
          </a:p>
          <a:p>
            <a:r>
              <a:rPr lang="en-US" sz="1800" dirty="0"/>
              <a:t>Data Science Core/ EROL</a:t>
            </a:r>
          </a:p>
        </p:txBody>
      </p:sp>
      <p:pic>
        <p:nvPicPr>
          <p:cNvPr id="4" name="Google Shape;211;p37">
            <a:extLst>
              <a:ext uri="{FF2B5EF4-FFF2-40B4-BE49-F238E27FC236}">
                <a16:creationId xmlns:a16="http://schemas.microsoft.com/office/drawing/2014/main" id="{F6A23F6B-1143-8CDA-1F22-59B2420EC5BA}"/>
              </a:ext>
            </a:extLst>
          </p:cNvPr>
          <p:cNvPicPr preferRelativeResize="0"/>
          <p:nvPr/>
        </p:nvPicPr>
        <p:blipFill rotWithShape="1">
          <a:blip r:embed="rId3">
            <a:alphaModFix/>
          </a:blip>
          <a:srcRect/>
          <a:stretch/>
        </p:blipFill>
        <p:spPr>
          <a:xfrm>
            <a:off x="554566" y="4220135"/>
            <a:ext cx="1634067" cy="1828800"/>
          </a:xfrm>
          <a:prstGeom prst="rect">
            <a:avLst/>
          </a:prstGeom>
          <a:noFill/>
          <a:ln>
            <a:noFill/>
          </a:ln>
        </p:spPr>
      </p:pic>
      <p:grpSp>
        <p:nvGrpSpPr>
          <p:cNvPr id="9" name="Group 8">
            <a:extLst>
              <a:ext uri="{FF2B5EF4-FFF2-40B4-BE49-F238E27FC236}">
                <a16:creationId xmlns:a16="http://schemas.microsoft.com/office/drawing/2014/main" id="{44D5994E-4ED2-6444-43AA-F423345515CB}"/>
              </a:ext>
            </a:extLst>
          </p:cNvPr>
          <p:cNvGrpSpPr/>
          <p:nvPr/>
        </p:nvGrpSpPr>
        <p:grpSpPr>
          <a:xfrm>
            <a:off x="6904568" y="4294468"/>
            <a:ext cx="1450343" cy="1680134"/>
            <a:chOff x="2209801" y="4292600"/>
            <a:chExt cx="1450343" cy="1680134"/>
          </a:xfrm>
        </p:grpSpPr>
        <p:sp>
          <p:nvSpPr>
            <p:cNvPr id="7" name="Hexagon 6">
              <a:extLst>
                <a:ext uri="{FF2B5EF4-FFF2-40B4-BE49-F238E27FC236}">
                  <a16:creationId xmlns:a16="http://schemas.microsoft.com/office/drawing/2014/main" id="{38F25913-F3C6-D868-A38A-735E64C8E035}"/>
                </a:ext>
              </a:extLst>
            </p:cNvPr>
            <p:cNvSpPr/>
            <p:nvPr/>
          </p:nvSpPr>
          <p:spPr>
            <a:xfrm rot="16200000">
              <a:off x="2094906" y="4407495"/>
              <a:ext cx="1680134" cy="1450343"/>
            </a:xfrm>
            <a:prstGeom prst="hexagon">
              <a:avLst>
                <a:gd name="adj" fmla="val 28328"/>
                <a:gd name="vf" fmla="val 115470"/>
              </a:avLst>
            </a:prstGeom>
            <a:solidFill>
              <a:schemeClr val="bg1"/>
            </a:solidFill>
            <a:effectLst>
              <a:outerShdw blurRad="63500" sx="102000" sy="102000" algn="c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descr="Icon&#10;&#10;Description automatically generated">
              <a:extLst>
                <a:ext uri="{FF2B5EF4-FFF2-40B4-BE49-F238E27FC236}">
                  <a16:creationId xmlns:a16="http://schemas.microsoft.com/office/drawing/2014/main" id="{A7CDD48E-E064-9266-98E3-EBA3EC19647F}"/>
                </a:ext>
              </a:extLst>
            </p:cNvPr>
            <p:cNvPicPr>
              <a:picLocks noChangeAspect="1"/>
            </p:cNvPicPr>
            <p:nvPr/>
          </p:nvPicPr>
          <p:blipFill>
            <a:blip r:embed="rId4"/>
            <a:stretch>
              <a:fillRect/>
            </a:stretch>
          </p:blipFill>
          <p:spPr>
            <a:xfrm>
              <a:off x="2442292" y="4716165"/>
              <a:ext cx="985361" cy="763655"/>
            </a:xfrm>
            <a:prstGeom prst="rect">
              <a:avLst/>
            </a:prstGeom>
          </p:spPr>
        </p:pic>
      </p:grpSp>
    </p:spTree>
    <p:extLst>
      <p:ext uri="{BB962C8B-B14F-4D97-AF65-F5344CB8AC3E}">
        <p14:creationId xmlns:p14="http://schemas.microsoft.com/office/powerpoint/2010/main" val="31236484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2BF197-1EB0-626A-2234-F7AFF8110F36}"/>
              </a:ext>
            </a:extLst>
          </p:cNvPr>
          <p:cNvSpPr>
            <a:spLocks noGrp="1"/>
          </p:cNvSpPr>
          <p:nvPr>
            <p:ph type="title"/>
          </p:nvPr>
        </p:nvSpPr>
        <p:spPr>
          <a:xfrm>
            <a:off x="457200" y="75671"/>
            <a:ext cx="8229600" cy="1143000"/>
          </a:xfrm>
        </p:spPr>
        <p:txBody>
          <a:bodyPr/>
          <a:lstStyle/>
          <a:p>
            <a:r>
              <a:rPr lang="en-US" dirty="0"/>
              <a:t>Using R as a Calculator</a:t>
            </a:r>
          </a:p>
        </p:txBody>
      </p:sp>
      <p:sp>
        <p:nvSpPr>
          <p:cNvPr id="3" name="Content Placeholder 2">
            <a:extLst>
              <a:ext uri="{FF2B5EF4-FFF2-40B4-BE49-F238E27FC236}">
                <a16:creationId xmlns:a16="http://schemas.microsoft.com/office/drawing/2014/main" id="{B379A937-9E9A-909B-C6C7-2DAA0D58988D}"/>
              </a:ext>
            </a:extLst>
          </p:cNvPr>
          <p:cNvSpPr>
            <a:spLocks noGrp="1"/>
          </p:cNvSpPr>
          <p:nvPr>
            <p:ph idx="1"/>
          </p:nvPr>
        </p:nvSpPr>
        <p:spPr/>
        <p:txBody>
          <a:bodyPr/>
          <a:lstStyle/>
          <a:p>
            <a:r>
              <a:rPr lang="en-US" dirty="0"/>
              <a:t>Like many other programming languages, R can be used to perform calculations</a:t>
            </a:r>
          </a:p>
          <a:p>
            <a:r>
              <a:rPr lang="en-US" dirty="0"/>
              <a:t>Open-sourced packages available @ </a:t>
            </a:r>
            <a:r>
              <a:rPr lang="en-US" dirty="0">
                <a:hlinkClick r:id="rId2"/>
              </a:rPr>
              <a:t>https://cran.r-project.org/</a:t>
            </a:r>
            <a:endParaRPr lang="en-US" dirty="0"/>
          </a:p>
          <a:p>
            <a:r>
              <a:rPr lang="en-US" dirty="0"/>
              <a:t>Give it a try:</a:t>
            </a:r>
          </a:p>
          <a:p>
            <a:pPr lvl="1"/>
            <a:r>
              <a:rPr lang="en-US" dirty="0">
                <a:latin typeface="Consolas" panose="020B0609020204030204" pitchFamily="49" charset="0"/>
              </a:rPr>
              <a:t>1+1 #equals fish</a:t>
            </a:r>
          </a:p>
        </p:txBody>
      </p:sp>
      <p:pic>
        <p:nvPicPr>
          <p:cNvPr id="4" name="Picture 3">
            <a:extLst>
              <a:ext uri="{FF2B5EF4-FFF2-40B4-BE49-F238E27FC236}">
                <a16:creationId xmlns:a16="http://schemas.microsoft.com/office/drawing/2014/main" id="{8CA6DFC0-8DF1-28EB-C47C-D5E16C5EBBF8}"/>
              </a:ext>
            </a:extLst>
          </p:cNvPr>
          <p:cNvPicPr>
            <a:picLocks noChangeAspect="1"/>
          </p:cNvPicPr>
          <p:nvPr/>
        </p:nvPicPr>
        <p:blipFill>
          <a:blip r:embed="rId3"/>
          <a:stretch>
            <a:fillRect/>
          </a:stretch>
        </p:blipFill>
        <p:spPr>
          <a:xfrm>
            <a:off x="4785192" y="4435447"/>
            <a:ext cx="4152579" cy="1846820"/>
          </a:xfrm>
          <a:prstGeom prst="rect">
            <a:avLst/>
          </a:prstGeom>
        </p:spPr>
      </p:pic>
      <p:sp>
        <p:nvSpPr>
          <p:cNvPr id="5" name="TextBox 4">
            <a:extLst>
              <a:ext uri="{FF2B5EF4-FFF2-40B4-BE49-F238E27FC236}">
                <a16:creationId xmlns:a16="http://schemas.microsoft.com/office/drawing/2014/main" id="{454D105C-D7EC-D72E-B864-8A310E4CB79A}"/>
              </a:ext>
            </a:extLst>
          </p:cNvPr>
          <p:cNvSpPr txBox="1"/>
          <p:nvPr/>
        </p:nvSpPr>
        <p:spPr>
          <a:xfrm>
            <a:off x="355599" y="5208457"/>
            <a:ext cx="3323795" cy="461665"/>
          </a:xfrm>
          <a:prstGeom prst="rect">
            <a:avLst/>
          </a:prstGeom>
          <a:noFill/>
        </p:spPr>
        <p:txBody>
          <a:bodyPr wrap="none" rtlCol="0" anchor="ctr">
            <a:spAutoFit/>
          </a:bodyPr>
          <a:lstStyle/>
          <a:p>
            <a:r>
              <a:rPr lang="en-US" sz="3600" baseline="-25000" dirty="0">
                <a:solidFill>
                  <a:srgbClr val="FF0000"/>
                </a:solidFill>
              </a:rPr>
              <a:t>Does yours look like this?</a:t>
            </a:r>
          </a:p>
        </p:txBody>
      </p:sp>
      <p:cxnSp>
        <p:nvCxnSpPr>
          <p:cNvPr id="6" name="Straight Arrow Connector 5">
            <a:extLst>
              <a:ext uri="{FF2B5EF4-FFF2-40B4-BE49-F238E27FC236}">
                <a16:creationId xmlns:a16="http://schemas.microsoft.com/office/drawing/2014/main" id="{4E053366-2897-C8C5-4D4B-E135FC74E6BD}"/>
              </a:ext>
            </a:extLst>
          </p:cNvPr>
          <p:cNvCxnSpPr>
            <a:cxnSpLocks/>
            <a:stCxn id="5" idx="3"/>
          </p:cNvCxnSpPr>
          <p:nvPr/>
        </p:nvCxnSpPr>
        <p:spPr>
          <a:xfrm>
            <a:off x="3679394" y="5439290"/>
            <a:ext cx="987795" cy="0"/>
          </a:xfrm>
          <a:prstGeom prst="straightConnector1">
            <a:avLst/>
          </a:prstGeom>
          <a:ln w="7620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26553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4845A0EE-C4C8-4AE1-B3C6-1261368AC0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101411" cy="6858000"/>
          </a:xfrm>
          <a:prstGeom prst="rect">
            <a:avLst/>
          </a:prstGeom>
          <a:solidFill>
            <a:srgbClr val="4F40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D8FC60AC-D593-C5CF-42C9-A3AAC4BF66A2}"/>
              </a:ext>
            </a:extLst>
          </p:cNvPr>
          <p:cNvPicPr>
            <a:picLocks noChangeAspect="1"/>
          </p:cNvPicPr>
          <p:nvPr/>
        </p:nvPicPr>
        <p:blipFill rotWithShape="1">
          <a:blip r:embed="rId3"/>
          <a:srcRect b="4000"/>
          <a:stretch/>
        </p:blipFill>
        <p:spPr>
          <a:xfrm>
            <a:off x="4572000" y="727075"/>
            <a:ext cx="2006600" cy="1247775"/>
          </a:xfrm>
          <a:prstGeom prst="rect">
            <a:avLst/>
          </a:prstGeom>
        </p:spPr>
      </p:pic>
      <p:pic>
        <p:nvPicPr>
          <p:cNvPr id="15" name="Picture 14">
            <a:extLst>
              <a:ext uri="{FF2B5EF4-FFF2-40B4-BE49-F238E27FC236}">
                <a16:creationId xmlns:a16="http://schemas.microsoft.com/office/drawing/2014/main" id="{257DDE1B-4271-2757-EF16-37C8787EA0BB}"/>
              </a:ext>
            </a:extLst>
          </p:cNvPr>
          <p:cNvPicPr>
            <a:picLocks noChangeAspect="1"/>
          </p:cNvPicPr>
          <p:nvPr/>
        </p:nvPicPr>
        <p:blipFill>
          <a:blip r:embed="rId4"/>
          <a:stretch>
            <a:fillRect/>
          </a:stretch>
        </p:blipFill>
        <p:spPr>
          <a:xfrm>
            <a:off x="6643688" y="727075"/>
            <a:ext cx="2020888" cy="1247775"/>
          </a:xfrm>
          <a:prstGeom prst="rect">
            <a:avLst/>
          </a:prstGeom>
        </p:spPr>
      </p:pic>
      <p:pic>
        <p:nvPicPr>
          <p:cNvPr id="17" name="Picture 16">
            <a:extLst>
              <a:ext uri="{FF2B5EF4-FFF2-40B4-BE49-F238E27FC236}">
                <a16:creationId xmlns:a16="http://schemas.microsoft.com/office/drawing/2014/main" id="{6BC0A20F-2633-FBE0-BBBF-4BB620702B4E}"/>
              </a:ext>
            </a:extLst>
          </p:cNvPr>
          <p:cNvPicPr>
            <a:picLocks noChangeAspect="1"/>
          </p:cNvPicPr>
          <p:nvPr/>
        </p:nvPicPr>
        <p:blipFill rotWithShape="1">
          <a:blip r:embed="rId5"/>
          <a:srcRect b="5618"/>
          <a:stretch/>
        </p:blipFill>
        <p:spPr>
          <a:xfrm>
            <a:off x="4572000" y="2039938"/>
            <a:ext cx="1979613" cy="1292225"/>
          </a:xfrm>
          <a:prstGeom prst="rect">
            <a:avLst/>
          </a:prstGeom>
        </p:spPr>
      </p:pic>
      <p:pic>
        <p:nvPicPr>
          <p:cNvPr id="13" name="Picture 12">
            <a:extLst>
              <a:ext uri="{FF2B5EF4-FFF2-40B4-BE49-F238E27FC236}">
                <a16:creationId xmlns:a16="http://schemas.microsoft.com/office/drawing/2014/main" id="{6EABE303-712D-6777-935D-6C838112AB0C}"/>
              </a:ext>
            </a:extLst>
          </p:cNvPr>
          <p:cNvPicPr>
            <a:picLocks noChangeAspect="1"/>
          </p:cNvPicPr>
          <p:nvPr/>
        </p:nvPicPr>
        <p:blipFill rotWithShape="1">
          <a:blip r:embed="rId6"/>
          <a:srcRect/>
          <a:stretch/>
        </p:blipFill>
        <p:spPr>
          <a:xfrm>
            <a:off x="4572000" y="3398838"/>
            <a:ext cx="1979613" cy="1323975"/>
          </a:xfrm>
          <a:prstGeom prst="rect">
            <a:avLst/>
          </a:prstGeom>
        </p:spPr>
      </p:pic>
      <p:pic>
        <p:nvPicPr>
          <p:cNvPr id="11" name="Picture 10">
            <a:extLst>
              <a:ext uri="{FF2B5EF4-FFF2-40B4-BE49-F238E27FC236}">
                <a16:creationId xmlns:a16="http://schemas.microsoft.com/office/drawing/2014/main" id="{61933B15-7E6E-55C2-3B58-A5AB79011561}"/>
              </a:ext>
            </a:extLst>
          </p:cNvPr>
          <p:cNvPicPr>
            <a:picLocks noChangeAspect="1"/>
          </p:cNvPicPr>
          <p:nvPr/>
        </p:nvPicPr>
        <p:blipFill>
          <a:blip r:embed="rId7"/>
          <a:stretch>
            <a:fillRect/>
          </a:stretch>
        </p:blipFill>
        <p:spPr>
          <a:xfrm>
            <a:off x="4572000" y="4789488"/>
            <a:ext cx="1979613" cy="1343025"/>
          </a:xfrm>
          <a:prstGeom prst="rect">
            <a:avLst/>
          </a:prstGeom>
        </p:spPr>
      </p:pic>
      <p:pic>
        <p:nvPicPr>
          <p:cNvPr id="9" name="Picture 8">
            <a:extLst>
              <a:ext uri="{FF2B5EF4-FFF2-40B4-BE49-F238E27FC236}">
                <a16:creationId xmlns:a16="http://schemas.microsoft.com/office/drawing/2014/main" id="{5F262071-E555-2D0D-84EB-A56E92CF787F}"/>
              </a:ext>
            </a:extLst>
          </p:cNvPr>
          <p:cNvPicPr>
            <a:picLocks noChangeAspect="1"/>
          </p:cNvPicPr>
          <p:nvPr/>
        </p:nvPicPr>
        <p:blipFill>
          <a:blip r:embed="rId8"/>
          <a:stretch>
            <a:fillRect/>
          </a:stretch>
        </p:blipFill>
        <p:spPr>
          <a:xfrm>
            <a:off x="6616700" y="2039938"/>
            <a:ext cx="2049463" cy="1436688"/>
          </a:xfrm>
          <a:prstGeom prst="rect">
            <a:avLst/>
          </a:prstGeom>
        </p:spPr>
      </p:pic>
      <p:pic>
        <p:nvPicPr>
          <p:cNvPr id="7" name="Picture 6">
            <a:extLst>
              <a:ext uri="{FF2B5EF4-FFF2-40B4-BE49-F238E27FC236}">
                <a16:creationId xmlns:a16="http://schemas.microsoft.com/office/drawing/2014/main" id="{57EAB81D-785C-DDA5-31AE-7F8DD006432D}"/>
              </a:ext>
            </a:extLst>
          </p:cNvPr>
          <p:cNvPicPr>
            <a:picLocks noChangeAspect="1"/>
          </p:cNvPicPr>
          <p:nvPr/>
        </p:nvPicPr>
        <p:blipFill>
          <a:blip r:embed="rId9"/>
          <a:stretch>
            <a:fillRect/>
          </a:stretch>
        </p:blipFill>
        <p:spPr>
          <a:xfrm>
            <a:off x="6616700" y="3543300"/>
            <a:ext cx="2049463" cy="1363663"/>
          </a:xfrm>
          <a:prstGeom prst="rect">
            <a:avLst/>
          </a:prstGeom>
        </p:spPr>
      </p:pic>
      <p:pic>
        <p:nvPicPr>
          <p:cNvPr id="5" name="Picture 4">
            <a:extLst>
              <a:ext uri="{FF2B5EF4-FFF2-40B4-BE49-F238E27FC236}">
                <a16:creationId xmlns:a16="http://schemas.microsoft.com/office/drawing/2014/main" id="{3BBE2A24-3FD4-9472-5B64-1C9873955D9E}"/>
              </a:ext>
            </a:extLst>
          </p:cNvPr>
          <p:cNvPicPr>
            <a:picLocks noChangeAspect="1"/>
          </p:cNvPicPr>
          <p:nvPr/>
        </p:nvPicPr>
        <p:blipFill>
          <a:blip r:embed="rId10"/>
          <a:stretch>
            <a:fillRect/>
          </a:stretch>
        </p:blipFill>
        <p:spPr>
          <a:xfrm>
            <a:off x="6616700" y="4972050"/>
            <a:ext cx="2049463" cy="1158875"/>
          </a:xfrm>
          <a:prstGeom prst="rect">
            <a:avLst/>
          </a:prstGeom>
        </p:spPr>
      </p:pic>
      <p:sp>
        <p:nvSpPr>
          <p:cNvPr id="2" name="Title 1">
            <a:extLst>
              <a:ext uri="{FF2B5EF4-FFF2-40B4-BE49-F238E27FC236}">
                <a16:creationId xmlns:a16="http://schemas.microsoft.com/office/drawing/2014/main" id="{AA7FEE6A-41AF-929F-AC11-EF88896D3023}"/>
              </a:ext>
            </a:extLst>
          </p:cNvPr>
          <p:cNvSpPr>
            <a:spLocks noGrp="1"/>
          </p:cNvSpPr>
          <p:nvPr>
            <p:ph type="title"/>
          </p:nvPr>
        </p:nvSpPr>
        <p:spPr>
          <a:xfrm>
            <a:off x="466221" y="640080"/>
            <a:ext cx="3168968" cy="5578816"/>
          </a:xfrm>
        </p:spPr>
        <p:txBody>
          <a:bodyPr vert="horz" lIns="91440" tIns="45720" rIns="91440" bIns="45720" rtlCol="0" anchor="ctr">
            <a:normAutofit/>
          </a:bodyPr>
          <a:lstStyle/>
          <a:p>
            <a:pPr defTabSz="914400">
              <a:lnSpc>
                <a:spcPct val="90000"/>
              </a:lnSpc>
            </a:pPr>
            <a:r>
              <a:rPr lang="en-US" sz="4400" b="1" u="sng" kern="1200" dirty="0" err="1">
                <a:solidFill>
                  <a:srgbClr val="FFFFFF"/>
                </a:solidFill>
                <a:latin typeface="Source Sans Pro" panose="020B0503030403020204" pitchFamily="34" charset="0"/>
                <a:ea typeface="Source Sans Pro" panose="020B0503030403020204" pitchFamily="34" charset="0"/>
                <a:cs typeface="+mj-cs"/>
              </a:rPr>
              <a:t>Tidyverse</a:t>
            </a:r>
            <a:br>
              <a:rPr lang="en-US" sz="4400" b="1" u="sng" kern="1200" dirty="0">
                <a:solidFill>
                  <a:srgbClr val="FFFFFF"/>
                </a:solidFill>
                <a:latin typeface="Source Sans Pro" panose="020B0503030403020204" pitchFamily="34" charset="0"/>
                <a:ea typeface="Source Sans Pro" panose="020B0503030403020204" pitchFamily="34" charset="0"/>
                <a:cs typeface="+mj-cs"/>
              </a:rPr>
            </a:br>
            <a:br>
              <a:rPr lang="en-US" sz="4400" dirty="0">
                <a:solidFill>
                  <a:srgbClr val="FFFFFF"/>
                </a:solidFill>
                <a:latin typeface="Source Sans Pro" panose="020B0503030403020204" pitchFamily="34" charset="0"/>
                <a:ea typeface="Source Sans Pro" panose="020B0503030403020204" pitchFamily="34" charset="0"/>
                <a:cs typeface="+mj-cs"/>
              </a:rPr>
            </a:br>
            <a:r>
              <a:rPr lang="en-US" sz="4400" dirty="0">
                <a:solidFill>
                  <a:srgbClr val="FFFFFF"/>
                </a:solidFill>
                <a:latin typeface="Source Sans Pro" panose="020B0503030403020204" pitchFamily="34" charset="0"/>
                <a:ea typeface="Source Sans Pro" panose="020B0503030403020204" pitchFamily="34" charset="0"/>
                <a:cs typeface="+mj-cs"/>
              </a:rPr>
              <a:t>Integrated collection of R packages designed for data science</a:t>
            </a:r>
            <a:endParaRPr lang="en-US" sz="4400" kern="1200" dirty="0">
              <a:solidFill>
                <a:srgbClr val="FFFFFF"/>
              </a:solidFill>
              <a:latin typeface="Source Sans Pro" panose="020B0503030403020204" pitchFamily="34" charset="0"/>
              <a:ea typeface="Source Sans Pro" panose="020B0503030403020204" pitchFamily="34" charset="0"/>
              <a:cs typeface="+mj-cs"/>
            </a:endParaRPr>
          </a:p>
        </p:txBody>
      </p:sp>
      <p:sp>
        <p:nvSpPr>
          <p:cNvPr id="22" name="Rectangle 21">
            <a:extLst>
              <a:ext uri="{FF2B5EF4-FFF2-40B4-BE49-F238E27FC236}">
                <a16:creationId xmlns:a16="http://schemas.microsoft.com/office/drawing/2014/main" id="{06B87B40-DA8A-6F96-2E3A-A871A1C07221}"/>
              </a:ext>
            </a:extLst>
          </p:cNvPr>
          <p:cNvSpPr/>
          <p:nvPr/>
        </p:nvSpPr>
        <p:spPr>
          <a:xfrm>
            <a:off x="6616700" y="4972050"/>
            <a:ext cx="2161540" cy="1246846"/>
          </a:xfrm>
          <a:prstGeom prst="rect">
            <a:avLst/>
          </a:prstGeom>
          <a:noFill/>
          <a:ln w="762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372865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C840C-4621-24F0-9096-D94BB38A3FD0}"/>
              </a:ext>
            </a:extLst>
          </p:cNvPr>
          <p:cNvSpPr>
            <a:spLocks noGrp="1"/>
          </p:cNvSpPr>
          <p:nvPr>
            <p:ph type="ctrTitle"/>
          </p:nvPr>
        </p:nvSpPr>
        <p:spPr>
          <a:xfrm>
            <a:off x="685800" y="1474787"/>
            <a:ext cx="7772400" cy="1470025"/>
          </a:xfrm>
        </p:spPr>
        <p:txBody>
          <a:bodyPr/>
          <a:lstStyle/>
          <a:p>
            <a:r>
              <a:rPr lang="en-US">
                <a:solidFill>
                  <a:schemeClr val="tx1"/>
                </a:solidFill>
              </a:rPr>
              <a:t>Importing Data into R with </a:t>
            </a:r>
            <a:br>
              <a:rPr lang="en-US">
                <a:solidFill>
                  <a:schemeClr val="tx1"/>
                </a:solidFill>
              </a:rPr>
            </a:br>
            <a:r>
              <a:rPr lang="en-US" b="1" err="1">
                <a:solidFill>
                  <a:schemeClr val="tx1"/>
                </a:solidFill>
              </a:rPr>
              <a:t>readr</a:t>
            </a:r>
            <a:r>
              <a:rPr lang="en-US" b="1">
                <a:solidFill>
                  <a:schemeClr val="tx1"/>
                </a:solidFill>
              </a:rPr>
              <a:t> </a:t>
            </a:r>
            <a:r>
              <a:rPr lang="en-US">
                <a:solidFill>
                  <a:schemeClr val="tx1"/>
                </a:solidFill>
              </a:rPr>
              <a:t>and </a:t>
            </a:r>
            <a:r>
              <a:rPr lang="en-US" b="1" err="1">
                <a:solidFill>
                  <a:schemeClr val="tx1"/>
                </a:solidFill>
              </a:rPr>
              <a:t>readxl</a:t>
            </a:r>
            <a:endParaRPr lang="en-US" b="1">
              <a:solidFill>
                <a:schemeClr val="tx1"/>
              </a:solidFill>
            </a:endParaRPr>
          </a:p>
        </p:txBody>
      </p:sp>
      <p:pic>
        <p:nvPicPr>
          <p:cNvPr id="3" name="Picture 2">
            <a:extLst>
              <a:ext uri="{FF2B5EF4-FFF2-40B4-BE49-F238E27FC236}">
                <a16:creationId xmlns:a16="http://schemas.microsoft.com/office/drawing/2014/main" id="{8842AD1B-8A4A-4806-AB82-90CD0A47743D}"/>
              </a:ext>
            </a:extLst>
          </p:cNvPr>
          <p:cNvPicPr>
            <a:picLocks noChangeAspect="1"/>
          </p:cNvPicPr>
          <p:nvPr/>
        </p:nvPicPr>
        <p:blipFill>
          <a:blip r:embed="rId3"/>
          <a:stretch>
            <a:fillRect/>
          </a:stretch>
        </p:blipFill>
        <p:spPr>
          <a:xfrm>
            <a:off x="5758543" y="2855277"/>
            <a:ext cx="2286000" cy="2647950"/>
          </a:xfrm>
          <a:prstGeom prst="rect">
            <a:avLst/>
          </a:prstGeom>
        </p:spPr>
      </p:pic>
      <p:sp>
        <p:nvSpPr>
          <p:cNvPr id="5" name="TextBox 4">
            <a:extLst>
              <a:ext uri="{FF2B5EF4-FFF2-40B4-BE49-F238E27FC236}">
                <a16:creationId xmlns:a16="http://schemas.microsoft.com/office/drawing/2014/main" id="{5C8AF588-0579-CBCC-1966-64A762399F65}"/>
              </a:ext>
            </a:extLst>
          </p:cNvPr>
          <p:cNvSpPr txBox="1"/>
          <p:nvPr/>
        </p:nvSpPr>
        <p:spPr>
          <a:xfrm>
            <a:off x="2184400" y="5503227"/>
            <a:ext cx="4572000" cy="400110"/>
          </a:xfrm>
          <a:prstGeom prst="rect">
            <a:avLst/>
          </a:prstGeom>
          <a:noFill/>
        </p:spPr>
        <p:txBody>
          <a:bodyPr wrap="square">
            <a:spAutoFit/>
          </a:bodyPr>
          <a:lstStyle/>
          <a:p>
            <a:pPr algn="ctr"/>
            <a:r>
              <a:rPr lang="en-US" sz="2000" err="1">
                <a:latin typeface="Arial" panose="020B0604020202020204" pitchFamily="34" charset="0"/>
                <a:cs typeface="Arial" panose="020B0604020202020204" pitchFamily="34" charset="0"/>
                <a:hlinkClick r:id="rId4"/>
              </a:rPr>
              <a:t>Github</a:t>
            </a:r>
            <a:r>
              <a:rPr lang="en-US" sz="2000">
                <a:latin typeface="Arial" panose="020B0604020202020204" pitchFamily="34" charset="0"/>
                <a:cs typeface="Arial" panose="020B0604020202020204" pitchFamily="34" charset="0"/>
                <a:hlinkClick r:id="rId4"/>
              </a:rPr>
              <a:t> </a:t>
            </a:r>
            <a:r>
              <a:rPr lang="en-US" sz="2000" err="1">
                <a:latin typeface="Arial" panose="020B0604020202020204" pitchFamily="34" charset="0"/>
                <a:cs typeface="Arial" panose="020B0604020202020204" pitchFamily="34" charset="0"/>
                <a:hlinkClick r:id="rId4"/>
              </a:rPr>
              <a:t>cheatsheet</a:t>
            </a:r>
            <a:endParaRPr lang="en-US" sz="200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55D4305C-AB89-7534-7202-1EACFCF05501}"/>
              </a:ext>
            </a:extLst>
          </p:cNvPr>
          <p:cNvPicPr>
            <a:picLocks noChangeAspect="1"/>
          </p:cNvPicPr>
          <p:nvPr/>
        </p:nvPicPr>
        <p:blipFill>
          <a:blip r:embed="rId5"/>
          <a:stretch>
            <a:fillRect/>
          </a:stretch>
        </p:blipFill>
        <p:spPr>
          <a:xfrm>
            <a:off x="1099458" y="2855277"/>
            <a:ext cx="2286000" cy="2647950"/>
          </a:xfrm>
          <a:prstGeom prst="rect">
            <a:avLst/>
          </a:prstGeom>
        </p:spPr>
      </p:pic>
    </p:spTree>
    <p:extLst>
      <p:ext uri="{BB962C8B-B14F-4D97-AF65-F5344CB8AC3E}">
        <p14:creationId xmlns:p14="http://schemas.microsoft.com/office/powerpoint/2010/main" val="2820627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6CBFA-F472-84BA-CE92-E6C328AF5ACC}"/>
              </a:ext>
            </a:extLst>
          </p:cNvPr>
          <p:cNvSpPr>
            <a:spLocks noGrp="1"/>
          </p:cNvSpPr>
          <p:nvPr>
            <p:ph type="title"/>
          </p:nvPr>
        </p:nvSpPr>
        <p:spPr>
          <a:xfrm>
            <a:off x="457200" y="85835"/>
            <a:ext cx="8229600" cy="1143000"/>
          </a:xfrm>
        </p:spPr>
        <p:txBody>
          <a:bodyPr>
            <a:normAutofit/>
          </a:bodyPr>
          <a:lstStyle/>
          <a:p>
            <a:r>
              <a:rPr lang="en-US" sz="5400"/>
              <a:t>File Paths</a:t>
            </a:r>
          </a:p>
        </p:txBody>
      </p:sp>
      <p:sp>
        <p:nvSpPr>
          <p:cNvPr id="3" name="Content Placeholder 2">
            <a:extLst>
              <a:ext uri="{FF2B5EF4-FFF2-40B4-BE49-F238E27FC236}">
                <a16:creationId xmlns:a16="http://schemas.microsoft.com/office/drawing/2014/main" id="{AAD4867D-701D-B5F2-D5A0-0014E71EA061}"/>
              </a:ext>
            </a:extLst>
          </p:cNvPr>
          <p:cNvSpPr>
            <a:spLocks noGrp="1"/>
          </p:cNvSpPr>
          <p:nvPr>
            <p:ph idx="1"/>
          </p:nvPr>
        </p:nvSpPr>
        <p:spPr>
          <a:xfrm>
            <a:off x="105836" y="1400706"/>
            <a:ext cx="9038164" cy="5299227"/>
          </a:xfrm>
        </p:spPr>
        <p:txBody>
          <a:bodyPr>
            <a:normAutofit fontScale="70000" lnSpcReduction="20000"/>
          </a:bodyPr>
          <a:lstStyle/>
          <a:p>
            <a:r>
              <a:rPr lang="en-US" dirty="0">
                <a:latin typeface="Source Sans Pro" panose="020B0503030403020204" pitchFamily="34" charset="0"/>
                <a:ea typeface="Source Sans Pro" panose="020B0503030403020204" pitchFamily="34" charset="0"/>
              </a:rPr>
              <a:t>File Path – list of directory names that leads to the file of interest</a:t>
            </a:r>
          </a:p>
          <a:p>
            <a:pPr lvl="1"/>
            <a:r>
              <a:rPr lang="en-US" i="1" dirty="0">
                <a:latin typeface="Source Sans Pro" panose="020B0503030403020204" pitchFamily="34" charset="0"/>
                <a:ea typeface="Source Sans Pro" panose="020B0503030403020204" pitchFamily="34" charset="0"/>
              </a:rPr>
              <a:t>Full path </a:t>
            </a:r>
            <a:r>
              <a:rPr lang="en-US" dirty="0">
                <a:latin typeface="Source Sans Pro" panose="020B0503030403020204" pitchFamily="34" charset="0"/>
                <a:ea typeface="Source Sans Pro" panose="020B0503030403020204" pitchFamily="34" charset="0"/>
              </a:rPr>
              <a:t>– includes the root directory in the file path</a:t>
            </a:r>
          </a:p>
          <a:p>
            <a:pPr marL="914400" lvl="2" indent="0">
              <a:buNone/>
            </a:pPr>
            <a:r>
              <a:rPr lang="en-US" dirty="0" err="1">
                <a:solidFill>
                  <a:schemeClr val="bg1"/>
                </a:solidFill>
                <a:highlight>
                  <a:srgbClr val="000000"/>
                </a:highlight>
                <a:latin typeface="Consolas" panose="020B0609020204030204" pitchFamily="49" charset="0"/>
                <a:ea typeface="Source Sans Pro" panose="020B0503030403020204" pitchFamily="34" charset="0"/>
              </a:rPr>
              <a:t>sv_shapes</a:t>
            </a:r>
            <a:r>
              <a:rPr lang="en-US" dirty="0">
                <a:solidFill>
                  <a:schemeClr val="bg1"/>
                </a:solidFill>
                <a:highlight>
                  <a:srgbClr val="000000"/>
                </a:highlight>
                <a:latin typeface="Consolas" panose="020B0609020204030204" pitchFamily="49" charset="0"/>
                <a:ea typeface="Source Sans Pro" panose="020B0503030403020204" pitchFamily="34" charset="0"/>
              </a:rPr>
              <a:t> &lt;- read.csv(“C:/temp/2023_Data_Visualization_ggplot2/</a:t>
            </a:r>
            <a:r>
              <a:rPr lang="en-US" dirty="0" err="1">
                <a:solidFill>
                  <a:schemeClr val="bg1"/>
                </a:solidFill>
                <a:highlight>
                  <a:srgbClr val="000000"/>
                </a:highlight>
                <a:latin typeface="Consolas" panose="020B0609020204030204" pitchFamily="49" charset="0"/>
                <a:ea typeface="Source Sans Pro" panose="020B0503030403020204" pitchFamily="34" charset="0"/>
              </a:rPr>
              <a:t>DV_Workshop</a:t>
            </a:r>
            <a:r>
              <a:rPr lang="en-US" dirty="0">
                <a:solidFill>
                  <a:schemeClr val="bg1"/>
                </a:solidFill>
                <a:highlight>
                  <a:srgbClr val="000000"/>
                </a:highlight>
                <a:latin typeface="Consolas" panose="020B0609020204030204" pitchFamily="49" charset="0"/>
                <a:ea typeface="Source Sans Pro" panose="020B0503030403020204" pitchFamily="34" charset="0"/>
              </a:rPr>
              <a:t>/sorghum_phenotyper_formatted.csv”)</a:t>
            </a:r>
            <a:endParaRPr lang="en-US" dirty="0">
              <a:solidFill>
                <a:schemeClr val="bg1"/>
              </a:solidFill>
              <a:highlight>
                <a:srgbClr val="000000"/>
              </a:highlight>
              <a:latin typeface="Source Sans Pro" panose="020B0503030403020204" pitchFamily="34" charset="0"/>
              <a:ea typeface="Source Sans Pro" panose="020B0503030403020204" pitchFamily="34" charset="0"/>
            </a:endParaRPr>
          </a:p>
          <a:p>
            <a:pPr lvl="1"/>
            <a:r>
              <a:rPr lang="en-US" i="1" dirty="0">
                <a:latin typeface="Source Sans Pro" panose="020B0503030403020204" pitchFamily="34" charset="0"/>
                <a:ea typeface="Source Sans Pro" panose="020B0503030403020204" pitchFamily="34" charset="0"/>
              </a:rPr>
              <a:t>Relative path</a:t>
            </a:r>
            <a:r>
              <a:rPr lang="en-US" dirty="0">
                <a:latin typeface="Source Sans Pro" panose="020B0503030403020204" pitchFamily="34" charset="0"/>
                <a:ea typeface="Source Sans Pro" panose="020B0503030403020204" pitchFamily="34" charset="0"/>
              </a:rPr>
              <a:t> – only includes the information within the working directory</a:t>
            </a:r>
          </a:p>
          <a:p>
            <a:pPr marL="914400" lvl="2" indent="0">
              <a:buNone/>
            </a:pPr>
            <a:r>
              <a:rPr lang="en-US" dirty="0" err="1">
                <a:solidFill>
                  <a:schemeClr val="bg1"/>
                </a:solidFill>
                <a:highlight>
                  <a:srgbClr val="000000"/>
                </a:highlight>
                <a:latin typeface="Consolas" panose="020B0609020204030204" pitchFamily="49" charset="0"/>
                <a:ea typeface="Source Sans Pro" panose="020B0503030403020204" pitchFamily="34" charset="0"/>
              </a:rPr>
              <a:t>sv_shapes</a:t>
            </a:r>
            <a:r>
              <a:rPr lang="en-US" dirty="0">
                <a:solidFill>
                  <a:schemeClr val="bg1"/>
                </a:solidFill>
                <a:highlight>
                  <a:srgbClr val="000000"/>
                </a:highlight>
                <a:latin typeface="Consolas" panose="020B0609020204030204" pitchFamily="49" charset="0"/>
                <a:ea typeface="Source Sans Pro" panose="020B0503030403020204" pitchFamily="34" charset="0"/>
              </a:rPr>
              <a:t>&lt;- read.csv(“sorghum_phenotyper_formatted.csv”)</a:t>
            </a:r>
            <a:endParaRPr lang="en-US" dirty="0">
              <a:solidFill>
                <a:schemeClr val="bg1"/>
              </a:solidFill>
              <a:highlight>
                <a:srgbClr val="000000"/>
              </a:highlight>
              <a:latin typeface="Source Sans Pro" panose="020B0503030403020204" pitchFamily="34" charset="0"/>
              <a:ea typeface="Source Sans Pro" panose="020B0503030403020204" pitchFamily="34" charset="0"/>
            </a:endParaRPr>
          </a:p>
          <a:p>
            <a:r>
              <a:rPr lang="en-US" dirty="0">
                <a:latin typeface="Source Sans Pro" panose="020B0503030403020204" pitchFamily="34" charset="0"/>
                <a:ea typeface="Source Sans Pro" panose="020B0503030403020204" pitchFamily="34" charset="0"/>
              </a:rPr>
              <a:t>Other helpful functions:</a:t>
            </a:r>
          </a:p>
          <a:p>
            <a:pPr lvl="1"/>
            <a:r>
              <a:rPr lang="en-US" dirty="0" err="1">
                <a:solidFill>
                  <a:schemeClr val="bg1"/>
                </a:solidFill>
                <a:highlight>
                  <a:srgbClr val="000000"/>
                </a:highlight>
                <a:latin typeface="Consolas" panose="020B0609020204030204" pitchFamily="49" charset="0"/>
                <a:ea typeface="Source Sans Pro" panose="020B0503030403020204" pitchFamily="34" charset="0"/>
              </a:rPr>
              <a:t>list.files</a:t>
            </a:r>
            <a:r>
              <a:rPr lang="en-US" dirty="0">
                <a:solidFill>
                  <a:schemeClr val="bg1"/>
                </a:solidFill>
                <a:highlight>
                  <a:srgbClr val="000000"/>
                </a:highlight>
                <a:latin typeface="Consolas" panose="020B0609020204030204" pitchFamily="49" charset="0"/>
                <a:ea typeface="Source Sans Pro" panose="020B0503030403020204" pitchFamily="34" charset="0"/>
              </a:rPr>
              <a:t>(</a:t>
            </a:r>
            <a:r>
              <a:rPr lang="en-US" dirty="0" err="1">
                <a:solidFill>
                  <a:schemeClr val="bg1"/>
                </a:solidFill>
                <a:highlight>
                  <a:srgbClr val="000000"/>
                </a:highlight>
                <a:latin typeface="Consolas" panose="020B0609020204030204" pitchFamily="49" charset="0"/>
                <a:ea typeface="Source Sans Pro" panose="020B0503030403020204" pitchFamily="34" charset="0"/>
              </a:rPr>
              <a:t>fullpath</a:t>
            </a:r>
            <a:r>
              <a:rPr lang="en-US" dirty="0">
                <a:solidFill>
                  <a:schemeClr val="bg1"/>
                </a:solidFill>
                <a:highlight>
                  <a:srgbClr val="000000"/>
                </a:highlight>
                <a:latin typeface="Consolas" panose="020B0609020204030204" pitchFamily="49" charset="0"/>
                <a:ea typeface="Source Sans Pro" panose="020B0503030403020204" pitchFamily="34" charset="0"/>
              </a:rPr>
              <a:t>)</a:t>
            </a:r>
          </a:p>
          <a:p>
            <a:pPr lvl="2"/>
            <a:r>
              <a:rPr lang="en-US" dirty="0">
                <a:latin typeface="Source Sans Pro" panose="020B0503030403020204" pitchFamily="34" charset="0"/>
                <a:ea typeface="Source Sans Pro" panose="020B0503030403020204" pitchFamily="34" charset="0"/>
              </a:rPr>
              <a:t>Lists all of the files in a given working directory</a:t>
            </a:r>
          </a:p>
          <a:p>
            <a:pPr lvl="1"/>
            <a:r>
              <a:rPr lang="en-US" dirty="0" err="1">
                <a:solidFill>
                  <a:schemeClr val="bg1"/>
                </a:solidFill>
                <a:highlight>
                  <a:srgbClr val="000000"/>
                </a:highlight>
                <a:latin typeface="Consolas" panose="020B0609020204030204" pitchFamily="49" charset="0"/>
                <a:ea typeface="Source Sans Pro" panose="020B0503030403020204" pitchFamily="34" charset="0"/>
              </a:rPr>
              <a:t>file.copy</a:t>
            </a:r>
            <a:r>
              <a:rPr lang="en-US" dirty="0">
                <a:solidFill>
                  <a:schemeClr val="bg1"/>
                </a:solidFill>
                <a:highlight>
                  <a:srgbClr val="000000"/>
                </a:highlight>
                <a:latin typeface="Consolas" panose="020B0609020204030204" pitchFamily="49" charset="0"/>
                <a:ea typeface="Source Sans Pro" panose="020B0503030403020204" pitchFamily="34" charset="0"/>
              </a:rPr>
              <a:t>(</a:t>
            </a:r>
            <a:r>
              <a:rPr lang="en-US" dirty="0" err="1">
                <a:solidFill>
                  <a:schemeClr val="bg1"/>
                </a:solidFill>
                <a:highlight>
                  <a:srgbClr val="000000"/>
                </a:highlight>
                <a:latin typeface="Consolas" panose="020B0609020204030204" pitchFamily="49" charset="0"/>
                <a:ea typeface="Source Sans Pro" panose="020B0503030403020204" pitchFamily="34" charset="0"/>
              </a:rPr>
              <a:t>fullpath</a:t>
            </a:r>
            <a:r>
              <a:rPr lang="en-US" dirty="0">
                <a:solidFill>
                  <a:schemeClr val="bg1"/>
                </a:solidFill>
                <a:highlight>
                  <a:srgbClr val="000000"/>
                </a:highlight>
                <a:latin typeface="Consolas" panose="020B0609020204030204" pitchFamily="49" charset="0"/>
                <a:ea typeface="Source Sans Pro" panose="020B0503030403020204" pitchFamily="34" charset="0"/>
              </a:rPr>
              <a:t>, filename)</a:t>
            </a:r>
          </a:p>
          <a:p>
            <a:pPr lvl="2"/>
            <a:r>
              <a:rPr lang="en-US" dirty="0">
                <a:latin typeface="Source Sans Pro" panose="020B0503030403020204" pitchFamily="34" charset="0"/>
                <a:ea typeface="Source Sans Pro" panose="020B0503030403020204" pitchFamily="34" charset="0"/>
              </a:rPr>
              <a:t>Enables user to copy file of interest to a specified working directory</a:t>
            </a:r>
          </a:p>
          <a:p>
            <a:pPr lvl="1"/>
            <a:r>
              <a:rPr lang="en-US" dirty="0" err="1">
                <a:solidFill>
                  <a:schemeClr val="bg1"/>
                </a:solidFill>
                <a:highlight>
                  <a:srgbClr val="000000"/>
                </a:highlight>
                <a:latin typeface="Consolas" panose="020B0609020204030204" pitchFamily="49" charset="0"/>
                <a:ea typeface="Source Sans Pro" panose="020B0503030403020204" pitchFamily="34" charset="0"/>
              </a:rPr>
              <a:t>file.exist</a:t>
            </a:r>
            <a:r>
              <a:rPr lang="en-US" dirty="0">
                <a:solidFill>
                  <a:schemeClr val="bg1"/>
                </a:solidFill>
                <a:highlight>
                  <a:srgbClr val="000000"/>
                </a:highlight>
                <a:latin typeface="Consolas" panose="020B0609020204030204" pitchFamily="49" charset="0"/>
                <a:ea typeface="Source Sans Pro" panose="020B0503030403020204" pitchFamily="34" charset="0"/>
              </a:rPr>
              <a:t>()</a:t>
            </a:r>
          </a:p>
          <a:p>
            <a:pPr lvl="2"/>
            <a:r>
              <a:rPr lang="en-US" dirty="0">
                <a:latin typeface="Source Sans Pro" panose="020B0503030403020204" pitchFamily="34" charset="0"/>
                <a:ea typeface="Source Sans Pro" panose="020B0503030403020204" pitchFamily="34" charset="0"/>
              </a:rPr>
              <a:t>Checks to see if the file of interest exists within a given path, returns a TRUE/ FALSE</a:t>
            </a:r>
          </a:p>
          <a:p>
            <a:pPr lvl="1"/>
            <a:r>
              <a:rPr lang="en-US" dirty="0" err="1">
                <a:solidFill>
                  <a:schemeClr val="bg1"/>
                </a:solidFill>
                <a:highlight>
                  <a:srgbClr val="000000"/>
                </a:highlight>
                <a:latin typeface="Consolas" panose="020B0609020204030204" pitchFamily="49" charset="0"/>
                <a:ea typeface="Source Sans Pro" panose="020B0503030403020204" pitchFamily="34" charset="0"/>
              </a:rPr>
              <a:t>read_lines</a:t>
            </a:r>
            <a:r>
              <a:rPr lang="en-US" dirty="0">
                <a:solidFill>
                  <a:schemeClr val="bg1"/>
                </a:solidFill>
                <a:highlight>
                  <a:srgbClr val="000000"/>
                </a:highlight>
                <a:latin typeface="Consolas" panose="020B0609020204030204" pitchFamily="49" charset="0"/>
                <a:ea typeface="Source Sans Pro" panose="020B0503030403020204" pitchFamily="34" charset="0"/>
              </a:rPr>
              <a:t>(filename, </a:t>
            </a:r>
            <a:r>
              <a:rPr lang="en-US" dirty="0" err="1">
                <a:solidFill>
                  <a:schemeClr val="bg1"/>
                </a:solidFill>
                <a:highlight>
                  <a:srgbClr val="000000"/>
                </a:highlight>
                <a:latin typeface="Consolas" panose="020B0609020204030204" pitchFamily="49" charset="0"/>
                <a:ea typeface="Source Sans Pro" panose="020B0503030403020204" pitchFamily="34" charset="0"/>
              </a:rPr>
              <a:t>n_max</a:t>
            </a:r>
            <a:r>
              <a:rPr lang="en-US" dirty="0">
                <a:solidFill>
                  <a:schemeClr val="bg1"/>
                </a:solidFill>
                <a:highlight>
                  <a:srgbClr val="000000"/>
                </a:highlight>
                <a:latin typeface="Consolas" panose="020B0609020204030204" pitchFamily="49" charset="0"/>
                <a:ea typeface="Source Sans Pro" panose="020B0503030403020204" pitchFamily="34" charset="0"/>
              </a:rPr>
              <a:t> = n)</a:t>
            </a:r>
          </a:p>
          <a:p>
            <a:pPr lvl="2"/>
            <a:r>
              <a:rPr lang="en-US" dirty="0">
                <a:latin typeface="Source Sans Pro" panose="020B0503030403020204" pitchFamily="34" charset="0"/>
                <a:ea typeface="Source Sans Pro" panose="020B0503030403020204" pitchFamily="34" charset="0"/>
              </a:rPr>
              <a:t>Displays the first </a:t>
            </a:r>
            <a:r>
              <a:rPr lang="en-US" i="1" dirty="0">
                <a:latin typeface="Source Sans Pro" panose="020B0503030403020204" pitchFamily="34" charset="0"/>
                <a:ea typeface="Source Sans Pro" panose="020B0503030403020204" pitchFamily="34" charset="0"/>
              </a:rPr>
              <a:t>n</a:t>
            </a:r>
            <a:r>
              <a:rPr lang="en-US" dirty="0">
                <a:latin typeface="Source Sans Pro" panose="020B0503030403020204" pitchFamily="34" charset="0"/>
                <a:ea typeface="Source Sans Pro" panose="020B0503030403020204" pitchFamily="34" charset="0"/>
              </a:rPr>
              <a:t> lines of a file</a:t>
            </a:r>
          </a:p>
        </p:txBody>
      </p:sp>
    </p:spTree>
    <p:extLst>
      <p:ext uri="{BB962C8B-B14F-4D97-AF65-F5344CB8AC3E}">
        <p14:creationId xmlns:p14="http://schemas.microsoft.com/office/powerpoint/2010/main" val="41855196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6CBFA-F472-84BA-CE92-E6C328AF5ACC}"/>
              </a:ext>
            </a:extLst>
          </p:cNvPr>
          <p:cNvSpPr>
            <a:spLocks noGrp="1"/>
          </p:cNvSpPr>
          <p:nvPr>
            <p:ph type="title"/>
          </p:nvPr>
        </p:nvSpPr>
        <p:spPr>
          <a:xfrm>
            <a:off x="457200" y="85835"/>
            <a:ext cx="8229600" cy="1143000"/>
          </a:xfrm>
        </p:spPr>
        <p:txBody>
          <a:bodyPr>
            <a:normAutofit/>
          </a:bodyPr>
          <a:lstStyle/>
          <a:p>
            <a:r>
              <a:rPr lang="en-US" sz="5400"/>
              <a:t>Working Directory</a:t>
            </a:r>
          </a:p>
        </p:txBody>
      </p:sp>
      <p:sp>
        <p:nvSpPr>
          <p:cNvPr id="3" name="Content Placeholder 2">
            <a:extLst>
              <a:ext uri="{FF2B5EF4-FFF2-40B4-BE49-F238E27FC236}">
                <a16:creationId xmlns:a16="http://schemas.microsoft.com/office/drawing/2014/main" id="{AAD4867D-701D-B5F2-D5A0-0014E71EA061}"/>
              </a:ext>
            </a:extLst>
          </p:cNvPr>
          <p:cNvSpPr>
            <a:spLocks noGrp="1"/>
          </p:cNvSpPr>
          <p:nvPr>
            <p:ph idx="1"/>
          </p:nvPr>
        </p:nvSpPr>
        <p:spPr>
          <a:xfrm>
            <a:off x="105836" y="1400706"/>
            <a:ext cx="9038164" cy="5299227"/>
          </a:xfrm>
        </p:spPr>
        <p:txBody>
          <a:bodyPr>
            <a:normAutofit/>
          </a:bodyPr>
          <a:lstStyle/>
          <a:p>
            <a:r>
              <a:rPr lang="en-US" dirty="0"/>
              <a:t>Working Directory - the folder (directory) that R looks for information (i.e., datasets, images, scripts, etc.).</a:t>
            </a:r>
          </a:p>
          <a:p>
            <a:pPr lvl="1"/>
            <a:r>
              <a:rPr lang="en-US" dirty="0"/>
              <a:t>If the data isn’t in the working directory, then you will need the full file path to call the data</a:t>
            </a:r>
          </a:p>
          <a:p>
            <a:pPr lvl="1"/>
            <a:r>
              <a:rPr lang="en-US" dirty="0"/>
              <a:t>Changing your directory (see image below): </a:t>
            </a:r>
          </a:p>
          <a:p>
            <a:pPr lvl="2"/>
            <a:r>
              <a:rPr lang="en-US" dirty="0" err="1">
                <a:solidFill>
                  <a:schemeClr val="bg1"/>
                </a:solidFill>
                <a:highlight>
                  <a:srgbClr val="000000"/>
                </a:highlight>
                <a:latin typeface="Consolas" panose="020B0609020204030204" pitchFamily="49" charset="0"/>
              </a:rPr>
              <a:t>setwd</a:t>
            </a:r>
            <a:r>
              <a:rPr lang="en-US" dirty="0">
                <a:solidFill>
                  <a:schemeClr val="bg1"/>
                </a:solidFill>
                <a:highlight>
                  <a:srgbClr val="000000"/>
                </a:highlight>
                <a:latin typeface="Consolas" panose="020B0609020204030204" pitchFamily="49" charset="0"/>
              </a:rPr>
              <a:t>(file) #Do not paste file path. If you do, use “/” not “\”</a:t>
            </a:r>
          </a:p>
          <a:p>
            <a:pPr lvl="2"/>
            <a:r>
              <a:rPr lang="en-US" dirty="0" err="1">
                <a:solidFill>
                  <a:schemeClr val="bg1"/>
                </a:solidFill>
                <a:highlight>
                  <a:srgbClr val="000000"/>
                </a:highlight>
                <a:latin typeface="Consolas" panose="020B0609020204030204" pitchFamily="49" charset="0"/>
              </a:rPr>
              <a:t>getwd</a:t>
            </a:r>
            <a:r>
              <a:rPr lang="en-US" dirty="0">
                <a:solidFill>
                  <a:schemeClr val="bg1"/>
                </a:solidFill>
                <a:highlight>
                  <a:srgbClr val="000000"/>
                </a:highlight>
                <a:latin typeface="Consolas" panose="020B0609020204030204" pitchFamily="49" charset="0"/>
              </a:rPr>
              <a:t>() #Shows current working directory</a:t>
            </a:r>
          </a:p>
        </p:txBody>
      </p:sp>
      <p:pic>
        <p:nvPicPr>
          <p:cNvPr id="5" name="Picture 4">
            <a:extLst>
              <a:ext uri="{FF2B5EF4-FFF2-40B4-BE49-F238E27FC236}">
                <a16:creationId xmlns:a16="http://schemas.microsoft.com/office/drawing/2014/main" id="{945AECFF-6141-EE45-F096-A5B4D25807B7}"/>
              </a:ext>
            </a:extLst>
          </p:cNvPr>
          <p:cNvPicPr>
            <a:picLocks noChangeAspect="1"/>
          </p:cNvPicPr>
          <p:nvPr/>
        </p:nvPicPr>
        <p:blipFill>
          <a:blip r:embed="rId3"/>
          <a:stretch>
            <a:fillRect/>
          </a:stretch>
        </p:blipFill>
        <p:spPr>
          <a:xfrm>
            <a:off x="1862667" y="3983569"/>
            <a:ext cx="5950649" cy="2398865"/>
          </a:xfrm>
          <a:prstGeom prst="rect">
            <a:avLst/>
          </a:prstGeom>
        </p:spPr>
      </p:pic>
      <p:sp>
        <p:nvSpPr>
          <p:cNvPr id="6" name="Rectangle 5">
            <a:extLst>
              <a:ext uri="{FF2B5EF4-FFF2-40B4-BE49-F238E27FC236}">
                <a16:creationId xmlns:a16="http://schemas.microsoft.com/office/drawing/2014/main" id="{707CEE05-1E2C-8483-234C-AD8690851347}"/>
              </a:ext>
            </a:extLst>
          </p:cNvPr>
          <p:cNvSpPr/>
          <p:nvPr/>
        </p:nvSpPr>
        <p:spPr>
          <a:xfrm>
            <a:off x="5837766" y="5649382"/>
            <a:ext cx="1975550" cy="249767"/>
          </a:xfrm>
          <a:prstGeom prst="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5370692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558FBB-179B-422C-0FA5-B3D589F122DE}"/>
              </a:ext>
            </a:extLst>
          </p:cNvPr>
          <p:cNvSpPr>
            <a:spLocks noGrp="1"/>
          </p:cNvSpPr>
          <p:nvPr>
            <p:ph type="title"/>
          </p:nvPr>
        </p:nvSpPr>
        <p:spPr>
          <a:xfrm>
            <a:off x="457200" y="83252"/>
            <a:ext cx="8229600" cy="1143000"/>
          </a:xfrm>
        </p:spPr>
        <p:txBody>
          <a:bodyPr/>
          <a:lstStyle/>
          <a:p>
            <a:r>
              <a:rPr lang="en-US" dirty="0"/>
              <a:t>Setting Up Your Working Directory</a:t>
            </a:r>
          </a:p>
        </p:txBody>
      </p:sp>
      <p:sp>
        <p:nvSpPr>
          <p:cNvPr id="3" name="Content Placeholder 2">
            <a:extLst>
              <a:ext uri="{FF2B5EF4-FFF2-40B4-BE49-F238E27FC236}">
                <a16:creationId xmlns:a16="http://schemas.microsoft.com/office/drawing/2014/main" id="{059AB47A-829C-543A-45D6-8677A525FA0B}"/>
              </a:ext>
            </a:extLst>
          </p:cNvPr>
          <p:cNvSpPr>
            <a:spLocks noGrp="1"/>
          </p:cNvSpPr>
          <p:nvPr>
            <p:ph idx="1"/>
          </p:nvPr>
        </p:nvSpPr>
        <p:spPr/>
        <p:txBody>
          <a:bodyPr>
            <a:normAutofit/>
          </a:bodyPr>
          <a:lstStyle/>
          <a:p>
            <a:pPr>
              <a:buFont typeface="Wingdings" panose="05000000000000000000" pitchFamily="2" charset="2"/>
              <a:buChar char="Ø"/>
            </a:pPr>
            <a:r>
              <a:rPr lang="en-US" sz="2800" dirty="0"/>
              <a:t>Create a new folder named “ggplot2-Workshop” </a:t>
            </a:r>
          </a:p>
          <a:p>
            <a:pPr>
              <a:buFont typeface="Wingdings" panose="05000000000000000000" pitchFamily="2" charset="2"/>
              <a:buChar char="Ø"/>
            </a:pPr>
            <a:endParaRPr lang="en-US" sz="2800" dirty="0"/>
          </a:p>
          <a:p>
            <a:pPr>
              <a:buFont typeface="Wingdings" panose="05000000000000000000" pitchFamily="2" charset="2"/>
              <a:buChar char="Ø"/>
            </a:pPr>
            <a:r>
              <a:rPr lang="en-US" sz="2800" dirty="0"/>
              <a:t>Try to avoid file paths with spaces in them</a:t>
            </a:r>
          </a:p>
          <a:p>
            <a:pPr lvl="1">
              <a:buFont typeface="Wingdings" panose="05000000000000000000" pitchFamily="2" charset="2"/>
              <a:buChar char="§"/>
            </a:pPr>
            <a:r>
              <a:rPr lang="en-US" sz="2400" dirty="0"/>
              <a:t>Name directories using “_” or “-” to separate words</a:t>
            </a:r>
          </a:p>
          <a:p>
            <a:pPr>
              <a:buFont typeface="Wingdings" panose="05000000000000000000" pitchFamily="2" charset="2"/>
              <a:buChar char="Ø"/>
            </a:pPr>
            <a:r>
              <a:rPr lang="en-US" sz="2800" dirty="0"/>
              <a:t>Keep names concise </a:t>
            </a:r>
          </a:p>
          <a:p>
            <a:pPr>
              <a:buFont typeface="Wingdings" panose="05000000000000000000" pitchFamily="2" charset="2"/>
              <a:buChar char="Ø"/>
            </a:pPr>
            <a:endParaRPr lang="en-US" sz="2800" dirty="0"/>
          </a:p>
        </p:txBody>
      </p:sp>
    </p:spTree>
    <p:extLst>
      <p:ext uri="{BB962C8B-B14F-4D97-AF65-F5344CB8AC3E}">
        <p14:creationId xmlns:p14="http://schemas.microsoft.com/office/powerpoint/2010/main" val="29470896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E04CB5-4486-C328-FFB1-07DC41314B1A}"/>
              </a:ext>
            </a:extLst>
          </p:cNvPr>
          <p:cNvSpPr>
            <a:spLocks noGrp="1"/>
          </p:cNvSpPr>
          <p:nvPr>
            <p:ph type="title"/>
          </p:nvPr>
        </p:nvSpPr>
        <p:spPr>
          <a:xfrm>
            <a:off x="457200" y="52388"/>
            <a:ext cx="8229600" cy="1143000"/>
          </a:xfrm>
        </p:spPr>
        <p:txBody>
          <a:bodyPr>
            <a:noAutofit/>
          </a:bodyPr>
          <a:lstStyle/>
          <a:p>
            <a:r>
              <a:rPr lang="en-US" sz="4400"/>
              <a:t>Importing Files Using </a:t>
            </a:r>
            <a:r>
              <a:rPr lang="en-US" sz="4400" err="1"/>
              <a:t>readr</a:t>
            </a:r>
            <a:endParaRPr lang="en-US" sz="4400"/>
          </a:p>
        </p:txBody>
      </p:sp>
      <p:graphicFrame>
        <p:nvGraphicFramePr>
          <p:cNvPr id="4" name="Table 4">
            <a:extLst>
              <a:ext uri="{FF2B5EF4-FFF2-40B4-BE49-F238E27FC236}">
                <a16:creationId xmlns:a16="http://schemas.microsoft.com/office/drawing/2014/main" id="{C985C496-DE04-3C54-DD16-C9298F931AE0}"/>
              </a:ext>
            </a:extLst>
          </p:cNvPr>
          <p:cNvGraphicFramePr>
            <a:graphicFrameLocks noGrp="1"/>
          </p:cNvGraphicFramePr>
          <p:nvPr/>
        </p:nvGraphicFramePr>
        <p:xfrm>
          <a:off x="612775" y="1538514"/>
          <a:ext cx="7918449" cy="4757066"/>
        </p:xfrm>
        <a:graphic>
          <a:graphicData uri="http://schemas.openxmlformats.org/drawingml/2006/table">
            <a:tbl>
              <a:tblPr firstRow="1" bandRow="1">
                <a:tableStyleId>{5C22544A-7EE6-4342-B048-85BDC9FD1C3A}</a:tableStyleId>
              </a:tblPr>
              <a:tblGrid>
                <a:gridCol w="2639483">
                  <a:extLst>
                    <a:ext uri="{9D8B030D-6E8A-4147-A177-3AD203B41FA5}">
                      <a16:colId xmlns:a16="http://schemas.microsoft.com/office/drawing/2014/main" val="1871402230"/>
                    </a:ext>
                  </a:extLst>
                </a:gridCol>
                <a:gridCol w="2639483">
                  <a:extLst>
                    <a:ext uri="{9D8B030D-6E8A-4147-A177-3AD203B41FA5}">
                      <a16:colId xmlns:a16="http://schemas.microsoft.com/office/drawing/2014/main" val="2291408566"/>
                    </a:ext>
                  </a:extLst>
                </a:gridCol>
                <a:gridCol w="2639483">
                  <a:extLst>
                    <a:ext uri="{9D8B030D-6E8A-4147-A177-3AD203B41FA5}">
                      <a16:colId xmlns:a16="http://schemas.microsoft.com/office/drawing/2014/main" val="1192893716"/>
                    </a:ext>
                  </a:extLst>
                </a:gridCol>
              </a:tblGrid>
              <a:tr h="668374">
                <a:tc>
                  <a:txBody>
                    <a:bodyPr/>
                    <a:lstStyle/>
                    <a:p>
                      <a:pPr algn="ctr"/>
                      <a:r>
                        <a:rPr lang="en-US" sz="2000"/>
                        <a:t>Function</a:t>
                      </a:r>
                    </a:p>
                  </a:txBody>
                  <a:tcPr anchor="ctr"/>
                </a:tc>
                <a:tc>
                  <a:txBody>
                    <a:bodyPr/>
                    <a:lstStyle/>
                    <a:p>
                      <a:pPr algn="ctr"/>
                      <a:r>
                        <a:rPr lang="en-US" sz="2000"/>
                        <a:t>File Format</a:t>
                      </a:r>
                    </a:p>
                  </a:txBody>
                  <a:tcPr anchor="ctr"/>
                </a:tc>
                <a:tc>
                  <a:txBody>
                    <a:bodyPr/>
                    <a:lstStyle/>
                    <a:p>
                      <a:pPr algn="ctr"/>
                      <a:r>
                        <a:rPr lang="en-US" sz="2000"/>
                        <a:t>Typical File Suffix</a:t>
                      </a:r>
                    </a:p>
                  </a:txBody>
                  <a:tcPr anchor="ctr"/>
                </a:tc>
                <a:extLst>
                  <a:ext uri="{0D108BD9-81ED-4DB2-BD59-A6C34878D82A}">
                    <a16:rowId xmlns:a16="http://schemas.microsoft.com/office/drawing/2014/main" val="386426283"/>
                  </a:ext>
                </a:extLst>
              </a:tr>
              <a:tr h="906426">
                <a:tc>
                  <a:txBody>
                    <a:bodyPr/>
                    <a:lstStyle/>
                    <a:p>
                      <a:pPr algn="ctr"/>
                      <a:r>
                        <a:rPr lang="en-US" sz="2000" err="1">
                          <a:solidFill>
                            <a:schemeClr val="bg1"/>
                          </a:solidFill>
                          <a:highlight>
                            <a:srgbClr val="000000"/>
                          </a:highlight>
                          <a:latin typeface="Consolas" panose="020B0609020204030204" pitchFamily="49" charset="0"/>
                        </a:rPr>
                        <a:t>read_table</a:t>
                      </a:r>
                      <a:endParaRPr lang="en-US" sz="2000">
                        <a:solidFill>
                          <a:schemeClr val="bg1"/>
                        </a:solidFill>
                        <a:highlight>
                          <a:srgbClr val="000000"/>
                        </a:highlight>
                        <a:latin typeface="Consolas" panose="020B0609020204030204" pitchFamily="49" charset="0"/>
                      </a:endParaRPr>
                    </a:p>
                  </a:txBody>
                  <a:tcPr anchor="ctr"/>
                </a:tc>
                <a:tc>
                  <a:txBody>
                    <a:bodyPr/>
                    <a:lstStyle/>
                    <a:p>
                      <a:pPr algn="ctr"/>
                      <a:r>
                        <a:rPr lang="en-US" sz="2000"/>
                        <a:t>White space separated values</a:t>
                      </a:r>
                    </a:p>
                  </a:txBody>
                  <a:tcPr anchor="ctr"/>
                </a:tc>
                <a:tc>
                  <a:txBody>
                    <a:bodyPr/>
                    <a:lstStyle/>
                    <a:p>
                      <a:pPr algn="ctr"/>
                      <a:r>
                        <a:rPr lang="en-US" sz="2000"/>
                        <a:t>.txt</a:t>
                      </a:r>
                    </a:p>
                  </a:txBody>
                  <a:tcPr anchor="ctr"/>
                </a:tc>
                <a:extLst>
                  <a:ext uri="{0D108BD9-81ED-4DB2-BD59-A6C34878D82A}">
                    <a16:rowId xmlns:a16="http://schemas.microsoft.com/office/drawing/2014/main" val="1824127669"/>
                  </a:ext>
                </a:extLst>
              </a:tr>
              <a:tr h="668374">
                <a:tc>
                  <a:txBody>
                    <a:bodyPr/>
                    <a:lstStyle/>
                    <a:p>
                      <a:pPr algn="ctr"/>
                      <a:r>
                        <a:rPr lang="en-US" sz="2000" err="1">
                          <a:solidFill>
                            <a:schemeClr val="bg1"/>
                          </a:solidFill>
                          <a:highlight>
                            <a:srgbClr val="000000"/>
                          </a:highlight>
                          <a:latin typeface="Consolas" panose="020B0609020204030204" pitchFamily="49" charset="0"/>
                        </a:rPr>
                        <a:t>read_csv</a:t>
                      </a:r>
                      <a:endParaRPr lang="en-US" sz="2000">
                        <a:solidFill>
                          <a:schemeClr val="bg1"/>
                        </a:solidFill>
                        <a:highlight>
                          <a:srgbClr val="000000"/>
                        </a:highlight>
                        <a:latin typeface="Consolas" panose="020B0609020204030204" pitchFamily="49" charset="0"/>
                      </a:endParaRPr>
                    </a:p>
                  </a:txBody>
                  <a:tcPr anchor="ctr"/>
                </a:tc>
                <a:tc>
                  <a:txBody>
                    <a:bodyPr/>
                    <a:lstStyle/>
                    <a:p>
                      <a:pPr algn="ctr"/>
                      <a:r>
                        <a:rPr lang="en-US" sz="2000"/>
                        <a:t>Comma separated values</a:t>
                      </a:r>
                    </a:p>
                  </a:txBody>
                  <a:tcPr anchor="ctr"/>
                </a:tc>
                <a:tc>
                  <a:txBody>
                    <a:bodyPr/>
                    <a:lstStyle/>
                    <a:p>
                      <a:pPr algn="ctr"/>
                      <a:r>
                        <a:rPr lang="en-US" sz="2000"/>
                        <a:t>.csv</a:t>
                      </a:r>
                    </a:p>
                  </a:txBody>
                  <a:tcPr anchor="ctr"/>
                </a:tc>
                <a:extLst>
                  <a:ext uri="{0D108BD9-81ED-4DB2-BD59-A6C34878D82A}">
                    <a16:rowId xmlns:a16="http://schemas.microsoft.com/office/drawing/2014/main" val="3224989144"/>
                  </a:ext>
                </a:extLst>
              </a:tr>
              <a:tr h="906426">
                <a:tc>
                  <a:txBody>
                    <a:bodyPr/>
                    <a:lstStyle/>
                    <a:p>
                      <a:pPr algn="ctr"/>
                      <a:r>
                        <a:rPr lang="en-US" sz="2000">
                          <a:solidFill>
                            <a:schemeClr val="bg1"/>
                          </a:solidFill>
                          <a:highlight>
                            <a:srgbClr val="000000"/>
                          </a:highlight>
                          <a:latin typeface="Consolas" panose="020B0609020204030204" pitchFamily="49" charset="0"/>
                        </a:rPr>
                        <a:t>read_csv2</a:t>
                      </a:r>
                    </a:p>
                  </a:txBody>
                  <a:tcPr anchor="ctr"/>
                </a:tc>
                <a:tc>
                  <a:txBody>
                    <a:bodyPr/>
                    <a:lstStyle/>
                    <a:p>
                      <a:pPr algn="ctr"/>
                      <a:r>
                        <a:rPr lang="en-US" sz="2000"/>
                        <a:t>Semicolon separated values</a:t>
                      </a:r>
                    </a:p>
                  </a:txBody>
                  <a:tcPr anchor="ctr"/>
                </a:tc>
                <a:tc>
                  <a:txBody>
                    <a:bodyPr/>
                    <a:lstStyle/>
                    <a:p>
                      <a:pPr algn="ctr"/>
                      <a:r>
                        <a:rPr lang="en-US" sz="2000"/>
                        <a:t>.csv</a:t>
                      </a:r>
                    </a:p>
                  </a:txBody>
                  <a:tcPr anchor="ctr"/>
                </a:tc>
                <a:extLst>
                  <a:ext uri="{0D108BD9-81ED-4DB2-BD59-A6C34878D82A}">
                    <a16:rowId xmlns:a16="http://schemas.microsoft.com/office/drawing/2014/main" val="1918389592"/>
                  </a:ext>
                </a:extLst>
              </a:tr>
              <a:tr h="668374">
                <a:tc>
                  <a:txBody>
                    <a:bodyPr/>
                    <a:lstStyle/>
                    <a:p>
                      <a:pPr algn="ctr"/>
                      <a:r>
                        <a:rPr lang="en-US" sz="2000" err="1">
                          <a:solidFill>
                            <a:schemeClr val="bg1"/>
                          </a:solidFill>
                          <a:highlight>
                            <a:srgbClr val="000000"/>
                          </a:highlight>
                          <a:latin typeface="Consolas" panose="020B0609020204030204" pitchFamily="49" charset="0"/>
                        </a:rPr>
                        <a:t>read_tsv</a:t>
                      </a:r>
                      <a:endParaRPr lang="en-US" sz="2000">
                        <a:solidFill>
                          <a:schemeClr val="bg1"/>
                        </a:solidFill>
                        <a:highlight>
                          <a:srgbClr val="000000"/>
                        </a:highlight>
                        <a:latin typeface="Consolas" panose="020B0609020204030204" pitchFamily="49" charset="0"/>
                      </a:endParaRPr>
                    </a:p>
                  </a:txBody>
                  <a:tcPr anchor="ctr"/>
                </a:tc>
                <a:tc>
                  <a:txBody>
                    <a:bodyPr/>
                    <a:lstStyle/>
                    <a:p>
                      <a:pPr algn="ctr"/>
                      <a:r>
                        <a:rPr lang="en-US" sz="2000"/>
                        <a:t>Tab separated values</a:t>
                      </a:r>
                    </a:p>
                  </a:txBody>
                  <a:tcPr anchor="ctr"/>
                </a:tc>
                <a:tc>
                  <a:txBody>
                    <a:bodyPr/>
                    <a:lstStyle/>
                    <a:p>
                      <a:pPr algn="ctr"/>
                      <a:r>
                        <a:rPr lang="en-US" sz="2000"/>
                        <a:t>.</a:t>
                      </a:r>
                      <a:r>
                        <a:rPr lang="en-US" sz="2000" err="1"/>
                        <a:t>tsv</a:t>
                      </a:r>
                      <a:endParaRPr lang="en-US" sz="2000"/>
                    </a:p>
                  </a:txBody>
                  <a:tcPr anchor="ctr"/>
                </a:tc>
                <a:extLst>
                  <a:ext uri="{0D108BD9-81ED-4DB2-BD59-A6C34878D82A}">
                    <a16:rowId xmlns:a16="http://schemas.microsoft.com/office/drawing/2014/main" val="592993173"/>
                  </a:ext>
                </a:extLst>
              </a:tr>
              <a:tr h="906426">
                <a:tc>
                  <a:txBody>
                    <a:bodyPr/>
                    <a:lstStyle/>
                    <a:p>
                      <a:pPr algn="ctr"/>
                      <a:r>
                        <a:rPr lang="en-US" sz="2000" err="1">
                          <a:solidFill>
                            <a:schemeClr val="bg1"/>
                          </a:solidFill>
                          <a:highlight>
                            <a:srgbClr val="000000"/>
                          </a:highlight>
                          <a:latin typeface="Consolas" panose="020B0609020204030204" pitchFamily="49" charset="0"/>
                        </a:rPr>
                        <a:t>read_delim</a:t>
                      </a:r>
                      <a:endParaRPr lang="en-US" sz="2000">
                        <a:solidFill>
                          <a:schemeClr val="bg1"/>
                        </a:solidFill>
                        <a:highlight>
                          <a:srgbClr val="000000"/>
                        </a:highlight>
                        <a:latin typeface="Consolas" panose="020B0609020204030204" pitchFamily="49" charset="0"/>
                      </a:endParaRPr>
                    </a:p>
                  </a:txBody>
                  <a:tcPr anchor="ctr"/>
                </a:tc>
                <a:tc>
                  <a:txBody>
                    <a:bodyPr/>
                    <a:lstStyle/>
                    <a:p>
                      <a:pPr algn="ctr"/>
                      <a:r>
                        <a:rPr lang="en-US" sz="2000"/>
                        <a:t>General text file, must define delimiter</a:t>
                      </a:r>
                    </a:p>
                  </a:txBody>
                  <a:tcPr anchor="ctr"/>
                </a:tc>
                <a:tc>
                  <a:txBody>
                    <a:bodyPr/>
                    <a:lstStyle/>
                    <a:p>
                      <a:pPr algn="ctr"/>
                      <a:r>
                        <a:rPr lang="en-US" sz="2000"/>
                        <a:t>.txt</a:t>
                      </a:r>
                    </a:p>
                  </a:txBody>
                  <a:tcPr anchor="ctr"/>
                </a:tc>
                <a:extLst>
                  <a:ext uri="{0D108BD9-81ED-4DB2-BD59-A6C34878D82A}">
                    <a16:rowId xmlns:a16="http://schemas.microsoft.com/office/drawing/2014/main" val="3940696430"/>
                  </a:ext>
                </a:extLst>
              </a:tr>
            </a:tbl>
          </a:graphicData>
        </a:graphic>
      </p:graphicFrame>
    </p:spTree>
    <p:extLst>
      <p:ext uri="{BB962C8B-B14F-4D97-AF65-F5344CB8AC3E}">
        <p14:creationId xmlns:p14="http://schemas.microsoft.com/office/powerpoint/2010/main" val="18793545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E04CB5-4486-C328-FFB1-07DC41314B1A}"/>
              </a:ext>
            </a:extLst>
          </p:cNvPr>
          <p:cNvSpPr>
            <a:spLocks noGrp="1"/>
          </p:cNvSpPr>
          <p:nvPr>
            <p:ph type="title"/>
          </p:nvPr>
        </p:nvSpPr>
        <p:spPr>
          <a:xfrm>
            <a:off x="457200" y="52388"/>
            <a:ext cx="8229600" cy="1143000"/>
          </a:xfrm>
        </p:spPr>
        <p:txBody>
          <a:bodyPr>
            <a:noAutofit/>
          </a:bodyPr>
          <a:lstStyle/>
          <a:p>
            <a:r>
              <a:rPr lang="en-US" sz="4400"/>
              <a:t>Importing Files Using </a:t>
            </a:r>
            <a:r>
              <a:rPr lang="en-US" sz="4400" err="1"/>
              <a:t>readxl</a:t>
            </a:r>
            <a:endParaRPr lang="en-US" sz="4400"/>
          </a:p>
        </p:txBody>
      </p:sp>
      <p:graphicFrame>
        <p:nvGraphicFramePr>
          <p:cNvPr id="4" name="Table 4">
            <a:extLst>
              <a:ext uri="{FF2B5EF4-FFF2-40B4-BE49-F238E27FC236}">
                <a16:creationId xmlns:a16="http://schemas.microsoft.com/office/drawing/2014/main" id="{C985C496-DE04-3C54-DD16-C9298F931AE0}"/>
              </a:ext>
            </a:extLst>
          </p:cNvPr>
          <p:cNvGraphicFramePr>
            <a:graphicFrameLocks noGrp="1"/>
          </p:cNvGraphicFramePr>
          <p:nvPr/>
        </p:nvGraphicFramePr>
        <p:xfrm>
          <a:off x="612775" y="1538514"/>
          <a:ext cx="7918449" cy="4188106"/>
        </p:xfrm>
        <a:graphic>
          <a:graphicData uri="http://schemas.openxmlformats.org/drawingml/2006/table">
            <a:tbl>
              <a:tblPr firstRow="1" bandRow="1">
                <a:tableStyleId>{5C22544A-7EE6-4342-B048-85BDC9FD1C3A}</a:tableStyleId>
              </a:tblPr>
              <a:tblGrid>
                <a:gridCol w="2639483">
                  <a:extLst>
                    <a:ext uri="{9D8B030D-6E8A-4147-A177-3AD203B41FA5}">
                      <a16:colId xmlns:a16="http://schemas.microsoft.com/office/drawing/2014/main" val="1871402230"/>
                    </a:ext>
                  </a:extLst>
                </a:gridCol>
                <a:gridCol w="2639483">
                  <a:extLst>
                    <a:ext uri="{9D8B030D-6E8A-4147-A177-3AD203B41FA5}">
                      <a16:colId xmlns:a16="http://schemas.microsoft.com/office/drawing/2014/main" val="2291408566"/>
                    </a:ext>
                  </a:extLst>
                </a:gridCol>
                <a:gridCol w="2639483">
                  <a:extLst>
                    <a:ext uri="{9D8B030D-6E8A-4147-A177-3AD203B41FA5}">
                      <a16:colId xmlns:a16="http://schemas.microsoft.com/office/drawing/2014/main" val="1192893716"/>
                    </a:ext>
                  </a:extLst>
                </a:gridCol>
              </a:tblGrid>
              <a:tr h="668374">
                <a:tc>
                  <a:txBody>
                    <a:bodyPr/>
                    <a:lstStyle/>
                    <a:p>
                      <a:pPr algn="ctr"/>
                      <a:r>
                        <a:rPr lang="en-US" sz="2000"/>
                        <a:t>Function</a:t>
                      </a:r>
                    </a:p>
                  </a:txBody>
                  <a:tcPr anchor="ctr"/>
                </a:tc>
                <a:tc>
                  <a:txBody>
                    <a:bodyPr/>
                    <a:lstStyle/>
                    <a:p>
                      <a:pPr algn="ctr"/>
                      <a:r>
                        <a:rPr lang="en-US" sz="2000"/>
                        <a:t>File Format</a:t>
                      </a:r>
                    </a:p>
                  </a:txBody>
                  <a:tcPr anchor="ctr"/>
                </a:tc>
                <a:tc>
                  <a:txBody>
                    <a:bodyPr/>
                    <a:lstStyle/>
                    <a:p>
                      <a:pPr algn="ctr"/>
                      <a:r>
                        <a:rPr lang="en-US" sz="2000"/>
                        <a:t>Typical File Suffix</a:t>
                      </a:r>
                    </a:p>
                  </a:txBody>
                  <a:tcPr anchor="ctr"/>
                </a:tc>
                <a:extLst>
                  <a:ext uri="{0D108BD9-81ED-4DB2-BD59-A6C34878D82A}">
                    <a16:rowId xmlns:a16="http://schemas.microsoft.com/office/drawing/2014/main" val="386426283"/>
                  </a:ext>
                </a:extLst>
              </a:tr>
              <a:tr h="906426">
                <a:tc>
                  <a:txBody>
                    <a:bodyPr/>
                    <a:lstStyle/>
                    <a:p>
                      <a:pPr algn="ctr"/>
                      <a:r>
                        <a:rPr lang="en-US" sz="2000" err="1">
                          <a:solidFill>
                            <a:schemeClr val="bg1"/>
                          </a:solidFill>
                          <a:highlight>
                            <a:srgbClr val="000000"/>
                          </a:highlight>
                          <a:latin typeface="Consolas" panose="020B0609020204030204" pitchFamily="49" charset="0"/>
                        </a:rPr>
                        <a:t>read_excel</a:t>
                      </a:r>
                      <a:r>
                        <a:rPr lang="en-US" sz="2000">
                          <a:solidFill>
                            <a:schemeClr val="bg1"/>
                          </a:solidFill>
                          <a:highlight>
                            <a:srgbClr val="000000"/>
                          </a:highlight>
                          <a:latin typeface="Consolas" panose="020B0609020204030204" pitchFamily="49" charset="0"/>
                        </a:rPr>
                        <a:t>()</a:t>
                      </a:r>
                    </a:p>
                  </a:txBody>
                  <a:tcPr anchor="ctr"/>
                </a:tc>
                <a:tc>
                  <a:txBody>
                    <a:bodyPr/>
                    <a:lstStyle/>
                    <a:p>
                      <a:pPr algn="ctr"/>
                      <a:r>
                        <a:rPr lang="en-US" sz="2000"/>
                        <a:t>Auto-detects the format</a:t>
                      </a:r>
                    </a:p>
                  </a:txBody>
                  <a:tcPr anchor="ctr"/>
                </a:tc>
                <a:tc>
                  <a:txBody>
                    <a:bodyPr/>
                    <a:lstStyle/>
                    <a:p>
                      <a:pPr algn="ctr"/>
                      <a:r>
                        <a:rPr lang="en-US" sz="2000"/>
                        <a:t>.txt</a:t>
                      </a:r>
                    </a:p>
                  </a:txBody>
                  <a:tcPr anchor="ctr"/>
                </a:tc>
                <a:extLst>
                  <a:ext uri="{0D108BD9-81ED-4DB2-BD59-A6C34878D82A}">
                    <a16:rowId xmlns:a16="http://schemas.microsoft.com/office/drawing/2014/main" val="1824127669"/>
                  </a:ext>
                </a:extLst>
              </a:tr>
              <a:tr h="668374">
                <a:tc>
                  <a:txBody>
                    <a:bodyPr/>
                    <a:lstStyle/>
                    <a:p>
                      <a:pPr algn="ctr"/>
                      <a:r>
                        <a:rPr lang="en-US" sz="2000" err="1">
                          <a:solidFill>
                            <a:schemeClr val="bg1"/>
                          </a:solidFill>
                          <a:highlight>
                            <a:srgbClr val="000000"/>
                          </a:highlight>
                          <a:latin typeface="Consolas" panose="020B0609020204030204" pitchFamily="49" charset="0"/>
                        </a:rPr>
                        <a:t>read_xls</a:t>
                      </a:r>
                      <a:r>
                        <a:rPr lang="en-US" sz="2000">
                          <a:solidFill>
                            <a:schemeClr val="bg1"/>
                          </a:solidFill>
                          <a:highlight>
                            <a:srgbClr val="000000"/>
                          </a:highlight>
                          <a:latin typeface="Consolas" panose="020B0609020204030204" pitchFamily="49" charset="0"/>
                        </a:rPr>
                        <a:t>()</a:t>
                      </a:r>
                    </a:p>
                  </a:txBody>
                  <a:tcPr anchor="ctr"/>
                </a:tc>
                <a:tc>
                  <a:txBody>
                    <a:bodyPr/>
                    <a:lstStyle/>
                    <a:p>
                      <a:pPr algn="ctr"/>
                      <a:r>
                        <a:rPr lang="en-US" sz="2000"/>
                        <a:t>Comma separated values</a:t>
                      </a:r>
                    </a:p>
                  </a:txBody>
                  <a:tcPr anchor="ctr"/>
                </a:tc>
                <a:tc>
                  <a:txBody>
                    <a:bodyPr/>
                    <a:lstStyle/>
                    <a:p>
                      <a:pPr algn="ctr"/>
                      <a:r>
                        <a:rPr lang="en-US" sz="2000"/>
                        <a:t>.csv</a:t>
                      </a:r>
                    </a:p>
                  </a:txBody>
                  <a:tcPr anchor="ctr"/>
                </a:tc>
                <a:extLst>
                  <a:ext uri="{0D108BD9-81ED-4DB2-BD59-A6C34878D82A}">
                    <a16:rowId xmlns:a16="http://schemas.microsoft.com/office/drawing/2014/main" val="3224989144"/>
                  </a:ext>
                </a:extLst>
              </a:tr>
              <a:tr h="906426">
                <a:tc>
                  <a:txBody>
                    <a:bodyPr/>
                    <a:lstStyle/>
                    <a:p>
                      <a:pPr algn="ctr"/>
                      <a:r>
                        <a:rPr lang="en-US" sz="2000" err="1">
                          <a:solidFill>
                            <a:schemeClr val="bg1"/>
                          </a:solidFill>
                          <a:highlight>
                            <a:srgbClr val="000000"/>
                          </a:highlight>
                          <a:latin typeface="Consolas" panose="020B0609020204030204" pitchFamily="49" charset="0"/>
                        </a:rPr>
                        <a:t>read_xlsx</a:t>
                      </a:r>
                      <a:r>
                        <a:rPr lang="en-US" sz="2000">
                          <a:solidFill>
                            <a:schemeClr val="bg1"/>
                          </a:solidFill>
                          <a:highlight>
                            <a:srgbClr val="000000"/>
                          </a:highlight>
                          <a:latin typeface="Consolas" panose="020B0609020204030204" pitchFamily="49" charset="0"/>
                        </a:rPr>
                        <a:t>()</a:t>
                      </a:r>
                    </a:p>
                  </a:txBody>
                  <a:tcPr anchor="ctr"/>
                </a:tc>
                <a:tc>
                  <a:txBody>
                    <a:bodyPr/>
                    <a:lstStyle/>
                    <a:p>
                      <a:pPr algn="ctr"/>
                      <a:r>
                        <a:rPr lang="en-US" sz="2000"/>
                        <a:t>Semicolon separated values</a:t>
                      </a:r>
                    </a:p>
                  </a:txBody>
                  <a:tcPr anchor="ctr"/>
                </a:tc>
                <a:tc>
                  <a:txBody>
                    <a:bodyPr/>
                    <a:lstStyle/>
                    <a:p>
                      <a:pPr algn="ctr"/>
                      <a:r>
                        <a:rPr lang="en-US" sz="2000"/>
                        <a:t>.csv</a:t>
                      </a:r>
                    </a:p>
                  </a:txBody>
                  <a:tcPr anchor="ctr"/>
                </a:tc>
                <a:extLst>
                  <a:ext uri="{0D108BD9-81ED-4DB2-BD59-A6C34878D82A}">
                    <a16:rowId xmlns:a16="http://schemas.microsoft.com/office/drawing/2014/main" val="1918389592"/>
                  </a:ext>
                </a:extLst>
              </a:tr>
              <a:tr h="906426">
                <a:tc>
                  <a:txBody>
                    <a:bodyPr/>
                    <a:lstStyle/>
                    <a:p>
                      <a:pPr algn="ctr"/>
                      <a:r>
                        <a:rPr lang="en-US" sz="2000" err="1">
                          <a:solidFill>
                            <a:schemeClr val="bg1"/>
                          </a:solidFill>
                          <a:highlight>
                            <a:srgbClr val="000000"/>
                          </a:highlight>
                          <a:latin typeface="Consolas" panose="020B0609020204030204" pitchFamily="49" charset="0"/>
                        </a:rPr>
                        <a:t>excel_sheets</a:t>
                      </a:r>
                      <a:r>
                        <a:rPr lang="en-US" sz="2000">
                          <a:solidFill>
                            <a:schemeClr val="bg1"/>
                          </a:solidFill>
                          <a:highlight>
                            <a:srgbClr val="000000"/>
                          </a:highlight>
                          <a:latin typeface="Consolas" panose="020B0609020204030204" pitchFamily="49" charset="0"/>
                        </a:rPr>
                        <a:t>()</a:t>
                      </a:r>
                    </a:p>
                  </a:txBody>
                  <a:tcPr anchor="ctr"/>
                </a:tc>
                <a:tc>
                  <a:txBody>
                    <a:bodyPr/>
                    <a:lstStyle/>
                    <a:p>
                      <a:pPr algn="ctr"/>
                      <a:r>
                        <a:rPr lang="en-US" sz="2000"/>
                        <a:t>Reads all of the sheets located within an Excel spreadsheet</a:t>
                      </a:r>
                    </a:p>
                  </a:txBody>
                  <a:tcPr anchor="ctr"/>
                </a:tc>
                <a:tc>
                  <a:txBody>
                    <a:bodyPr/>
                    <a:lstStyle/>
                    <a:p>
                      <a:pPr algn="ctr"/>
                      <a:endParaRPr lang="en-US" sz="2000"/>
                    </a:p>
                  </a:txBody>
                  <a:tcPr anchor="ctr"/>
                </a:tc>
                <a:extLst>
                  <a:ext uri="{0D108BD9-81ED-4DB2-BD59-A6C34878D82A}">
                    <a16:rowId xmlns:a16="http://schemas.microsoft.com/office/drawing/2014/main" val="2414448549"/>
                  </a:ext>
                </a:extLst>
              </a:tr>
            </a:tbl>
          </a:graphicData>
        </a:graphic>
      </p:graphicFrame>
    </p:spTree>
    <p:extLst>
      <p:ext uri="{BB962C8B-B14F-4D97-AF65-F5344CB8AC3E}">
        <p14:creationId xmlns:p14="http://schemas.microsoft.com/office/powerpoint/2010/main" val="9667777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C40406-6732-0E7F-0052-D82D3E2A4E44}"/>
              </a:ext>
            </a:extLst>
          </p:cNvPr>
          <p:cNvSpPr>
            <a:spLocks noGrp="1"/>
          </p:cNvSpPr>
          <p:nvPr>
            <p:ph type="title"/>
          </p:nvPr>
        </p:nvSpPr>
        <p:spPr>
          <a:xfrm>
            <a:off x="457200" y="97971"/>
            <a:ext cx="8229600" cy="1143000"/>
          </a:xfrm>
        </p:spPr>
        <p:txBody>
          <a:bodyPr>
            <a:normAutofit/>
          </a:bodyPr>
          <a:lstStyle/>
          <a:p>
            <a:r>
              <a:rPr lang="en-US" sz="4400"/>
              <a:t>Responsible Record Keeping Tips</a:t>
            </a:r>
          </a:p>
        </p:txBody>
      </p:sp>
      <p:sp>
        <p:nvSpPr>
          <p:cNvPr id="3" name="Content Placeholder 2">
            <a:extLst>
              <a:ext uri="{FF2B5EF4-FFF2-40B4-BE49-F238E27FC236}">
                <a16:creationId xmlns:a16="http://schemas.microsoft.com/office/drawing/2014/main" id="{5AD3C5D9-37E5-6C38-AD52-7CE2AE0FDD3E}"/>
              </a:ext>
            </a:extLst>
          </p:cNvPr>
          <p:cNvSpPr>
            <a:spLocks noGrp="1"/>
          </p:cNvSpPr>
          <p:nvPr>
            <p:ph idx="1"/>
          </p:nvPr>
        </p:nvSpPr>
        <p:spPr>
          <a:xfrm>
            <a:off x="108857" y="1415143"/>
            <a:ext cx="8926285" cy="5442857"/>
          </a:xfrm>
        </p:spPr>
        <p:txBody>
          <a:bodyPr>
            <a:normAutofit fontScale="70000" lnSpcReduction="20000"/>
          </a:bodyPr>
          <a:lstStyle/>
          <a:p>
            <a:r>
              <a:rPr lang="en-US" dirty="0"/>
              <a:t>Develop a plan (structure) to your spreadsheet and stick to it</a:t>
            </a:r>
          </a:p>
          <a:p>
            <a:pPr lvl="1"/>
            <a:r>
              <a:rPr lang="en-US" dirty="0"/>
              <a:t>Try to keep your spreadsheets rectangular</a:t>
            </a:r>
          </a:p>
          <a:p>
            <a:r>
              <a:rPr lang="en-US" dirty="0"/>
              <a:t>Name your directories, files, objects, and variables </a:t>
            </a:r>
            <a:r>
              <a:rPr lang="en-US" u="sng" dirty="0"/>
              <a:t>responsibly</a:t>
            </a:r>
          </a:p>
          <a:p>
            <a:pPr lvl="1"/>
            <a:r>
              <a:rPr lang="en-US" dirty="0"/>
              <a:t>Choose names that are easy to spell, descriptive, and easily remembered – Keep it </a:t>
            </a:r>
            <a:r>
              <a:rPr lang="en-US" u="sng" dirty="0"/>
              <a:t>alphanumeric</a:t>
            </a:r>
          </a:p>
          <a:p>
            <a:pPr lvl="1"/>
            <a:r>
              <a:rPr lang="en-US" dirty="0"/>
              <a:t>Use </a:t>
            </a:r>
            <a:r>
              <a:rPr lang="en-US" i="1" dirty="0"/>
              <a:t>hyphens</a:t>
            </a:r>
            <a:r>
              <a:rPr lang="en-US" dirty="0"/>
              <a:t> (-) and </a:t>
            </a:r>
            <a:r>
              <a:rPr lang="en-US" i="1" dirty="0"/>
              <a:t>underscores</a:t>
            </a:r>
            <a:r>
              <a:rPr lang="en-US" dirty="0"/>
              <a:t> (_) to separate terms</a:t>
            </a:r>
          </a:p>
          <a:p>
            <a:pPr lvl="2"/>
            <a:r>
              <a:rPr lang="en-US" dirty="0"/>
              <a:t>Do not use spaces or symbols</a:t>
            </a:r>
          </a:p>
          <a:p>
            <a:pPr lvl="1"/>
            <a:r>
              <a:rPr lang="en-US" dirty="0"/>
              <a:t>Write dates as </a:t>
            </a:r>
            <a:r>
              <a:rPr lang="en-US" b="1" dirty="0"/>
              <a:t>YYYY-MM-DD</a:t>
            </a:r>
            <a:r>
              <a:rPr lang="en-US" dirty="0"/>
              <a:t> (</a:t>
            </a:r>
            <a:r>
              <a:rPr lang="en-US" i="1" u="sng" dirty="0"/>
              <a:t>ISO 8601 standard </a:t>
            </a:r>
            <a:r>
              <a:rPr lang="en-US" dirty="0"/>
              <a:t>for notation)</a:t>
            </a:r>
          </a:p>
          <a:p>
            <a:r>
              <a:rPr lang="en-US" dirty="0"/>
              <a:t>Avoid leaving cells empty - use “NA” to replace missing values</a:t>
            </a:r>
          </a:p>
          <a:p>
            <a:r>
              <a:rPr lang="en-US" b="1" u="sng" dirty="0"/>
              <a:t>Do not </a:t>
            </a:r>
            <a:r>
              <a:rPr lang="en-US" dirty="0"/>
              <a:t>use Font Color or Highlighting as Data</a:t>
            </a:r>
          </a:p>
          <a:p>
            <a:r>
              <a:rPr lang="en-US" b="1" u="sng" dirty="0"/>
              <a:t>Avoid</a:t>
            </a:r>
            <a:r>
              <a:rPr lang="en-US" dirty="0"/>
              <a:t> performing calculations in raw data files</a:t>
            </a:r>
          </a:p>
          <a:p>
            <a:r>
              <a:rPr lang="en-US" dirty="0"/>
              <a:t>Create a separate term dictionary if you need to explain labels</a:t>
            </a:r>
          </a:p>
          <a:p>
            <a:r>
              <a:rPr lang="en-US" dirty="0"/>
              <a:t>Use </a:t>
            </a:r>
            <a:r>
              <a:rPr lang="en-US" i="1" dirty="0"/>
              <a:t>Data Validation </a:t>
            </a:r>
            <a:r>
              <a:rPr lang="en-US" dirty="0"/>
              <a:t>tools in your spreadsheet software to make data handling stress-free</a:t>
            </a:r>
          </a:p>
          <a:p>
            <a:r>
              <a:rPr lang="en-US" dirty="0"/>
              <a:t>When possible, save your data as a text or csv formats</a:t>
            </a:r>
          </a:p>
          <a:p>
            <a:r>
              <a:rPr lang="en-US" u="sng" dirty="0"/>
              <a:t>Back up your data, as often as possible!</a:t>
            </a:r>
          </a:p>
        </p:txBody>
      </p:sp>
    </p:spTree>
    <p:extLst>
      <p:ext uri="{BB962C8B-B14F-4D97-AF65-F5344CB8AC3E}">
        <p14:creationId xmlns:p14="http://schemas.microsoft.com/office/powerpoint/2010/main" val="29359133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623104-C198-7270-89EA-13297B7017B7}"/>
              </a:ext>
            </a:extLst>
          </p:cNvPr>
          <p:cNvSpPr>
            <a:spLocks noGrp="1"/>
          </p:cNvSpPr>
          <p:nvPr>
            <p:ph type="title"/>
          </p:nvPr>
        </p:nvSpPr>
        <p:spPr>
          <a:xfrm>
            <a:off x="457200" y="103188"/>
            <a:ext cx="8229600" cy="1143000"/>
          </a:xfrm>
        </p:spPr>
        <p:txBody>
          <a:bodyPr>
            <a:normAutofit/>
          </a:bodyPr>
          <a:lstStyle/>
          <a:p>
            <a:r>
              <a:rPr lang="en-US" sz="4800"/>
              <a:t>Piping in R</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E9BA4088-AEEA-0C3C-DAA3-9186A0AA5965}"/>
                  </a:ext>
                </a:extLst>
              </p:cNvPr>
              <p:cNvSpPr>
                <a:spLocks noGrp="1"/>
              </p:cNvSpPr>
              <p:nvPr>
                <p:ph idx="1"/>
              </p:nvPr>
            </p:nvSpPr>
            <p:spPr/>
            <p:txBody>
              <a:bodyPr>
                <a:normAutofit fontScale="85000" lnSpcReduction="10000"/>
              </a:bodyPr>
              <a:lstStyle/>
              <a:p>
                <a:r>
                  <a:rPr lang="en-US" dirty="0" err="1">
                    <a:latin typeface="Consolas" panose="020B0609020204030204" pitchFamily="49" charset="0"/>
                  </a:rPr>
                  <a:t>tidyverse</a:t>
                </a:r>
                <a:r>
                  <a:rPr lang="en-US" dirty="0"/>
                  <a:t> uses the </a:t>
                </a:r>
                <a:r>
                  <a:rPr lang="en-US" dirty="0" err="1">
                    <a:latin typeface="Consolas" panose="020B0609020204030204" pitchFamily="49" charset="0"/>
                  </a:rPr>
                  <a:t>magrittr</a:t>
                </a:r>
                <a:r>
                  <a:rPr lang="en-US" dirty="0"/>
                  <a:t> forward pipe operator, called a </a:t>
                </a:r>
                <a:r>
                  <a:rPr lang="en-US" b="1" dirty="0"/>
                  <a:t>pipe</a:t>
                </a:r>
                <a:r>
                  <a:rPr lang="en-US" dirty="0"/>
                  <a:t> </a:t>
                </a:r>
              </a:p>
              <a:p>
                <a:pPr lvl="1"/>
                <a:r>
                  <a:rPr lang="en-US" dirty="0"/>
                  <a:t>Written </a:t>
                </a:r>
                <a:r>
                  <a:rPr lang="en-US" sz="2800" b="1" dirty="0">
                    <a:solidFill>
                      <a:schemeClr val="bg1"/>
                    </a:solidFill>
                    <a:highlight>
                      <a:srgbClr val="000000"/>
                    </a:highlight>
                    <a:latin typeface="Consolas" panose="020B0609020204030204" pitchFamily="49" charset="0"/>
                  </a:rPr>
                  <a:t>%&gt;%</a:t>
                </a:r>
                <a:endParaRPr lang="en-US" b="1" dirty="0">
                  <a:solidFill>
                    <a:schemeClr val="bg1"/>
                  </a:solidFill>
                  <a:highlight>
                    <a:srgbClr val="000000"/>
                  </a:highlight>
                  <a:latin typeface="Consolas" panose="020B0609020204030204" pitchFamily="49" charset="0"/>
                </a:endParaRPr>
              </a:p>
              <a:p>
                <a:pPr lvl="1"/>
                <a:r>
                  <a:rPr lang="en-US" dirty="0"/>
                  <a:t>Hotkeys: </a:t>
                </a:r>
                <a:r>
                  <a:rPr lang="en-US" sz="2400" dirty="0" err="1">
                    <a:solidFill>
                      <a:schemeClr val="bg1"/>
                    </a:solidFill>
                    <a:highlight>
                      <a:srgbClr val="000000"/>
                    </a:highlight>
                    <a:latin typeface="Consolas" panose="020B0609020204030204" pitchFamily="49" charset="0"/>
                  </a:rPr>
                  <a:t>Ctrl+Shift+M</a:t>
                </a:r>
                <a:r>
                  <a:rPr lang="en-US" dirty="0">
                    <a:solidFill>
                      <a:schemeClr val="bg1"/>
                    </a:solidFill>
                    <a:highlight>
                      <a:srgbClr val="000000"/>
                    </a:highlight>
                  </a:rPr>
                  <a:t> </a:t>
                </a:r>
                <a:r>
                  <a:rPr lang="en-US" dirty="0"/>
                  <a:t>or </a:t>
                </a:r>
                <a:r>
                  <a:rPr lang="en-US" sz="2000" b="1" i="0" dirty="0">
                    <a:solidFill>
                      <a:schemeClr val="bg1"/>
                    </a:solidFill>
                    <a:effectLst/>
                    <a:highlight>
                      <a:srgbClr val="000000"/>
                    </a:highlight>
                    <a:latin typeface="Consolas" panose="020B0609020204030204" pitchFamily="49" charset="0"/>
                  </a:rPr>
                  <a:t>⌘</a:t>
                </a:r>
                <a:r>
                  <a:rPr lang="en-US" sz="2400" dirty="0">
                    <a:solidFill>
                      <a:schemeClr val="bg1"/>
                    </a:solidFill>
                    <a:highlight>
                      <a:srgbClr val="000000"/>
                    </a:highlight>
                    <a:latin typeface="Consolas" panose="020B0609020204030204" pitchFamily="49" charset="0"/>
                  </a:rPr>
                  <a:t>+</a:t>
                </a:r>
                <a:r>
                  <a:rPr lang="en-US" sz="2400" dirty="0" err="1">
                    <a:solidFill>
                      <a:schemeClr val="bg1"/>
                    </a:solidFill>
                    <a:highlight>
                      <a:srgbClr val="000000"/>
                    </a:highlight>
                    <a:latin typeface="Consolas" panose="020B0609020204030204" pitchFamily="49" charset="0"/>
                  </a:rPr>
                  <a:t>Shift+M</a:t>
                </a:r>
                <a:endParaRPr lang="en-US" sz="2400" dirty="0">
                  <a:solidFill>
                    <a:schemeClr val="bg1"/>
                  </a:solidFill>
                  <a:highlight>
                    <a:srgbClr val="000000"/>
                  </a:highlight>
                  <a:latin typeface="Consolas" panose="020B0609020204030204" pitchFamily="49" charset="0"/>
                </a:endParaRPr>
              </a:p>
              <a:p>
                <a:r>
                  <a:rPr lang="en-US" dirty="0"/>
                  <a:t>Applies a given function on the </a:t>
                </a:r>
                <a:r>
                  <a:rPr lang="en-US" i="1" dirty="0"/>
                  <a:t>right-side</a:t>
                </a:r>
                <a:r>
                  <a:rPr lang="en-US" dirty="0"/>
                  <a:t> to an object on the </a:t>
                </a:r>
                <a:r>
                  <a:rPr lang="en-US" i="1" dirty="0"/>
                  <a:t>left-side</a:t>
                </a:r>
                <a:r>
                  <a:rPr lang="en-US" dirty="0"/>
                  <a:t> of the pipe. Means “and then…”</a:t>
                </a:r>
              </a:p>
              <a:p>
                <a:pPr marL="342900" lvl="1" indent="0">
                  <a:buNone/>
                </a:pPr>
                <a14:m>
                  <m:oMathPara xmlns:m="http://schemas.openxmlformats.org/officeDocument/2006/math">
                    <m:oMathParaPr>
                      <m:jc m:val="centerGroup"/>
                    </m:oMathParaPr>
                    <m:oMath xmlns:m="http://schemas.openxmlformats.org/officeDocument/2006/math">
                      <m:r>
                        <m:rPr>
                          <m:nor/>
                        </m:rPr>
                        <a:rPr lang="en-US" sz="2400" dirty="0" smtClean="0">
                          <a:solidFill>
                            <a:schemeClr val="bg1"/>
                          </a:solidFill>
                          <a:highlight>
                            <a:srgbClr val="000000"/>
                          </a:highlight>
                          <a:latin typeface="Consolas" panose="020B0609020204030204" pitchFamily="49" charset="0"/>
                        </a:rPr>
                        <m:t>x</m:t>
                      </m:r>
                      <m:r>
                        <m:rPr>
                          <m:nor/>
                        </m:rPr>
                        <a:rPr lang="en-US" sz="2400" dirty="0" smtClean="0">
                          <a:solidFill>
                            <a:schemeClr val="bg1"/>
                          </a:solidFill>
                          <a:highlight>
                            <a:srgbClr val="000000"/>
                          </a:highlight>
                          <a:latin typeface="Consolas" panose="020B0609020204030204" pitchFamily="49" charset="0"/>
                        </a:rPr>
                        <m:t> %&gt;% </m:t>
                      </m:r>
                      <m:r>
                        <m:rPr>
                          <m:nor/>
                        </m:rPr>
                        <a:rPr lang="en-US" sz="2400" dirty="0" smtClean="0">
                          <a:solidFill>
                            <a:schemeClr val="bg1"/>
                          </a:solidFill>
                          <a:highlight>
                            <a:srgbClr val="000000"/>
                          </a:highlight>
                          <a:latin typeface="Consolas" panose="020B0609020204030204" pitchFamily="49" charset="0"/>
                        </a:rPr>
                        <m:t>f</m:t>
                      </m:r>
                      <m:r>
                        <m:rPr>
                          <m:nor/>
                        </m:rPr>
                        <a:rPr lang="en-US" sz="2400" dirty="0" smtClean="0">
                          <a:solidFill>
                            <a:schemeClr val="bg1"/>
                          </a:solidFill>
                          <a:highlight>
                            <a:srgbClr val="000000"/>
                          </a:highlight>
                          <a:latin typeface="Consolas" panose="020B0609020204030204" pitchFamily="49" charset="0"/>
                        </a:rPr>
                        <m:t>(</m:t>
                      </m:r>
                      <m:r>
                        <m:rPr>
                          <m:nor/>
                        </m:rPr>
                        <a:rPr lang="en-US" sz="2400" dirty="0" smtClean="0">
                          <a:solidFill>
                            <a:schemeClr val="bg1"/>
                          </a:solidFill>
                          <a:highlight>
                            <a:srgbClr val="000000"/>
                          </a:highlight>
                          <a:latin typeface="Consolas" panose="020B0609020204030204" pitchFamily="49" charset="0"/>
                        </a:rPr>
                        <m:t>y</m:t>
                      </m:r>
                      <m:r>
                        <m:rPr>
                          <m:nor/>
                        </m:rPr>
                        <a:rPr lang="en-US" sz="2400" dirty="0" smtClean="0">
                          <a:solidFill>
                            <a:schemeClr val="bg1"/>
                          </a:solidFill>
                          <a:highlight>
                            <a:srgbClr val="000000"/>
                          </a:highlight>
                          <a:latin typeface="Consolas" panose="020B0609020204030204" pitchFamily="49" charset="0"/>
                        </a:rPr>
                        <m:t>) = </m:t>
                      </m:r>
                      <m:r>
                        <m:rPr>
                          <m:nor/>
                        </m:rPr>
                        <a:rPr lang="en-US" sz="2400" dirty="0" smtClean="0">
                          <a:solidFill>
                            <a:schemeClr val="bg1"/>
                          </a:solidFill>
                          <a:highlight>
                            <a:srgbClr val="000000"/>
                          </a:highlight>
                          <a:latin typeface="Consolas" panose="020B0609020204030204" pitchFamily="49" charset="0"/>
                        </a:rPr>
                        <m:t>f</m:t>
                      </m:r>
                      <m:r>
                        <m:rPr>
                          <m:nor/>
                        </m:rPr>
                        <a:rPr lang="en-US" sz="2400" dirty="0" smtClean="0">
                          <a:solidFill>
                            <a:schemeClr val="bg1"/>
                          </a:solidFill>
                          <a:highlight>
                            <a:srgbClr val="000000"/>
                          </a:highlight>
                          <a:latin typeface="Consolas" panose="020B0609020204030204" pitchFamily="49" charset="0"/>
                        </a:rPr>
                        <m:t>(</m:t>
                      </m:r>
                      <m:r>
                        <m:rPr>
                          <m:nor/>
                        </m:rPr>
                        <a:rPr lang="en-US" sz="2400" dirty="0" smtClean="0">
                          <a:solidFill>
                            <a:schemeClr val="bg1"/>
                          </a:solidFill>
                          <a:highlight>
                            <a:srgbClr val="000000"/>
                          </a:highlight>
                          <a:latin typeface="Consolas" panose="020B0609020204030204" pitchFamily="49" charset="0"/>
                        </a:rPr>
                        <m:t>x</m:t>
                      </m:r>
                      <m:r>
                        <m:rPr>
                          <m:nor/>
                        </m:rPr>
                        <a:rPr lang="en-US" sz="2400" dirty="0" smtClean="0">
                          <a:solidFill>
                            <a:schemeClr val="bg1"/>
                          </a:solidFill>
                          <a:highlight>
                            <a:srgbClr val="000000"/>
                          </a:highlight>
                          <a:latin typeface="Consolas" panose="020B0609020204030204" pitchFamily="49" charset="0"/>
                        </a:rPr>
                        <m:t>,</m:t>
                      </m:r>
                      <m:r>
                        <m:rPr>
                          <m:nor/>
                        </m:rPr>
                        <a:rPr lang="en-US" sz="2400" dirty="0" smtClean="0">
                          <a:solidFill>
                            <a:schemeClr val="bg1"/>
                          </a:solidFill>
                          <a:highlight>
                            <a:srgbClr val="000000"/>
                          </a:highlight>
                          <a:latin typeface="Consolas" panose="020B0609020204030204" pitchFamily="49" charset="0"/>
                        </a:rPr>
                        <m:t>y</m:t>
                      </m:r>
                      <m:r>
                        <m:rPr>
                          <m:nor/>
                        </m:rPr>
                        <a:rPr lang="en-US" sz="2400" dirty="0" smtClean="0">
                          <a:solidFill>
                            <a:schemeClr val="bg1"/>
                          </a:solidFill>
                          <a:highlight>
                            <a:srgbClr val="000000"/>
                          </a:highlight>
                          <a:latin typeface="Consolas" panose="020B0609020204030204" pitchFamily="49" charset="0"/>
                        </a:rPr>
                        <m:t>)</m:t>
                      </m:r>
                    </m:oMath>
                  </m:oMathPara>
                </a14:m>
                <a:endParaRPr lang="en-US" sz="2400" dirty="0">
                  <a:solidFill>
                    <a:schemeClr val="bg1"/>
                  </a:solidFill>
                  <a:highlight>
                    <a:srgbClr val="000000"/>
                  </a:highlight>
                  <a:latin typeface="Consolas" panose="020B0609020204030204" pitchFamily="49" charset="0"/>
                </a:endParaRPr>
              </a:p>
              <a:p>
                <a:pPr marL="342900" lvl="1" indent="0">
                  <a:buNone/>
                </a:pPr>
                <a14:m>
                  <m:oMathPara xmlns:m="http://schemas.openxmlformats.org/officeDocument/2006/math">
                    <m:oMathParaPr>
                      <m:jc m:val="center"/>
                    </m:oMathParaPr>
                    <m:oMath xmlns:m="http://schemas.openxmlformats.org/officeDocument/2006/math">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Take</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 </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some</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 </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data</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frame</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 "</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x</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 </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and</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 </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then</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 </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apply</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 </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the</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 </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following</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 </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function</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 </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to</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 </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data</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frame</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 "</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x</m:t>
                      </m:r>
                      <m:r>
                        <m:rPr>
                          <m:nor/>
                        </m:rPr>
                        <a:rPr lang="en-US" sz="2000" b="0" i="1" dirty="0" smtClean="0">
                          <a:solidFill>
                            <a:schemeClr val="tx2">
                              <a:lumMod val="75000"/>
                            </a:schemeClr>
                          </a:solidFill>
                          <a:latin typeface="Source Sans Pro" panose="020B0503030403020204" pitchFamily="34" charset="0"/>
                          <a:ea typeface="Source Sans Pro" panose="020B0503030403020204" pitchFamily="34" charset="0"/>
                        </a:rPr>
                        <m:t>".</m:t>
                      </m:r>
                    </m:oMath>
                  </m:oMathPara>
                </a14:m>
                <a:endParaRPr lang="en-US" i="1" dirty="0">
                  <a:solidFill>
                    <a:schemeClr val="tx2">
                      <a:lumMod val="75000"/>
                    </a:schemeClr>
                  </a:solidFill>
                  <a:latin typeface="Source Sans Pro" panose="020B0503030403020204" pitchFamily="34" charset="0"/>
                  <a:ea typeface="Source Sans Pro" panose="020B0503030403020204" pitchFamily="34" charset="0"/>
                </a:endParaRPr>
              </a:p>
              <a:p>
                <a:r>
                  <a:rPr lang="en-US" dirty="0">
                    <a:solidFill>
                      <a:schemeClr val="tx1">
                        <a:lumMod val="95000"/>
                        <a:lumOff val="5000"/>
                      </a:schemeClr>
                    </a:solidFill>
                    <a:latin typeface="Source Sans Pro" panose="020B0503030403020204" pitchFamily="34" charset="0"/>
                    <a:ea typeface="Source Sans Pro" panose="020B0503030403020204" pitchFamily="34" charset="0"/>
                  </a:rPr>
                  <a:t>Saves time during coding, makes code much more readable, and allows for chaining multiple functions together</a:t>
                </a:r>
              </a:p>
              <a:p>
                <a:endParaRPr lang="en-US" dirty="0">
                  <a:solidFill>
                    <a:schemeClr val="tx2">
                      <a:lumMod val="75000"/>
                    </a:schemeClr>
                  </a:solidFill>
                  <a:latin typeface="Source Sans Pro" panose="020B0503030403020204" pitchFamily="34" charset="0"/>
                  <a:ea typeface="Source Sans Pro" panose="020B0503030403020204" pitchFamily="34" charset="0"/>
                </a:endParaRPr>
              </a:p>
            </p:txBody>
          </p:sp>
        </mc:Choice>
        <mc:Fallback xmlns="">
          <p:sp>
            <p:nvSpPr>
              <p:cNvPr id="3" name="Content Placeholder 2">
                <a:extLst>
                  <a:ext uri="{FF2B5EF4-FFF2-40B4-BE49-F238E27FC236}">
                    <a16:creationId xmlns:a16="http://schemas.microsoft.com/office/drawing/2014/main" id="{E9BA4088-AEEA-0C3C-DAA3-9186A0AA5965}"/>
                  </a:ext>
                </a:extLst>
              </p:cNvPr>
              <p:cNvSpPr>
                <a:spLocks noGrp="1" noRot="1" noChangeAspect="1" noMove="1" noResize="1" noEditPoints="1" noAdjustHandles="1" noChangeArrowheads="1" noChangeShapeType="1" noTextEdit="1"/>
              </p:cNvSpPr>
              <p:nvPr>
                <p:ph idx="1"/>
              </p:nvPr>
            </p:nvSpPr>
            <p:spPr>
              <a:blipFill>
                <a:blip r:embed="rId2"/>
                <a:stretch>
                  <a:fillRect l="-1259" t="-2291" r="-593"/>
                </a:stretch>
              </a:blipFill>
            </p:spPr>
            <p:txBody>
              <a:bodyPr/>
              <a:lstStyle/>
              <a:p>
                <a:r>
                  <a:rPr lang="en-US">
                    <a:noFill/>
                  </a:rPr>
                  <a:t> </a:t>
                </a:r>
              </a:p>
            </p:txBody>
          </p:sp>
        </mc:Fallback>
      </mc:AlternateContent>
    </p:spTree>
    <p:extLst>
      <p:ext uri="{BB962C8B-B14F-4D97-AF65-F5344CB8AC3E}">
        <p14:creationId xmlns:p14="http://schemas.microsoft.com/office/powerpoint/2010/main" val="3740740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pic>
        <p:nvPicPr>
          <p:cNvPr id="6" name="Picture 5" descr="A group of people holding papers&#10;&#10;Description automatically generated with medium confidence">
            <a:extLst>
              <a:ext uri="{FF2B5EF4-FFF2-40B4-BE49-F238E27FC236}">
                <a16:creationId xmlns:a16="http://schemas.microsoft.com/office/drawing/2014/main" id="{101B7351-1EFD-52A6-3D4F-3ECF09D5CC44}"/>
              </a:ext>
            </a:extLst>
          </p:cNvPr>
          <p:cNvPicPr>
            <a:picLocks noChangeAspect="1"/>
          </p:cNvPicPr>
          <p:nvPr/>
        </p:nvPicPr>
        <p:blipFill rotWithShape="1">
          <a:blip r:embed="rId3">
            <a:extLst>
              <a:ext uri="{28A0092B-C50C-407E-A947-70E740481C1C}">
                <a14:useLocalDpi xmlns:a14="http://schemas.microsoft.com/office/drawing/2010/main" val="0"/>
              </a:ext>
            </a:extLst>
          </a:blip>
          <a:srcRect l="12906" t="3057" r="13139" b="25038"/>
          <a:stretch/>
        </p:blipFill>
        <p:spPr>
          <a:xfrm>
            <a:off x="3771224" y="291061"/>
            <a:ext cx="5284240" cy="3425513"/>
          </a:xfrm>
          <a:prstGeom prst="ellipse">
            <a:avLst/>
          </a:prstGeom>
          <a:ln w="57150">
            <a:solidFill>
              <a:schemeClr val="accent6">
                <a:lumMod val="75000"/>
              </a:schemeClr>
            </a:solidFill>
          </a:ln>
        </p:spPr>
      </p:pic>
      <p:sp>
        <p:nvSpPr>
          <p:cNvPr id="247" name="Google Shape;247;p39"/>
          <p:cNvSpPr/>
          <p:nvPr/>
        </p:nvSpPr>
        <p:spPr>
          <a:xfrm flipH="1">
            <a:off x="-1" y="708795"/>
            <a:ext cx="9144000" cy="5557765"/>
          </a:xfrm>
          <a:custGeom>
            <a:avLst/>
            <a:gdLst/>
            <a:ahLst/>
            <a:cxnLst/>
            <a:rect l="l" t="t" r="r" b="b"/>
            <a:pathLst>
              <a:path w="9144000" h="3950455" extrusionOk="0">
                <a:moveTo>
                  <a:pt x="8799844" y="523"/>
                </a:moveTo>
                <a:cubicBezTo>
                  <a:pt x="8865077" y="-910"/>
                  <a:pt x="8927741" y="584"/>
                  <a:pt x="8987704" y="5294"/>
                </a:cubicBezTo>
                <a:lnTo>
                  <a:pt x="9144000" y="27212"/>
                </a:lnTo>
                <a:lnTo>
                  <a:pt x="9144000" y="3950455"/>
                </a:lnTo>
                <a:lnTo>
                  <a:pt x="0" y="3950455"/>
                </a:lnTo>
                <a:lnTo>
                  <a:pt x="0" y="522700"/>
                </a:lnTo>
                <a:lnTo>
                  <a:pt x="38775" y="548924"/>
                </a:lnTo>
                <a:cubicBezTo>
                  <a:pt x="2995183" y="2459768"/>
                  <a:pt x="6940708" y="41378"/>
                  <a:pt x="8799844" y="523"/>
                </a:cubicBezTo>
                <a:close/>
              </a:path>
            </a:pathLst>
          </a:custGeom>
          <a:gradFill>
            <a:gsLst>
              <a:gs pos="0">
                <a:srgbClr val="8FCB24"/>
              </a:gs>
              <a:gs pos="42000">
                <a:srgbClr val="15384D"/>
              </a:gs>
              <a:gs pos="100000">
                <a:srgbClr val="15384D"/>
              </a:gs>
            </a:gsLst>
            <a:lin ang="16200038" scaled="0"/>
          </a:gradFill>
          <a:ln>
            <a:noFill/>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
                <a:prstClr val="white"/>
              </a:buClr>
              <a:buSzPts val="1800"/>
              <a:buFontTx/>
              <a:buNone/>
              <a:tabLst/>
              <a:defRPr/>
            </a:pPr>
            <a:endParaRPr kumimoji="0" sz="1800" b="0" i="0" u="none" strike="noStrike" kern="1200" cap="none" spc="0" normalizeH="0" baseline="0" noProof="0">
              <a:ln>
                <a:noFill/>
              </a:ln>
              <a:solidFill>
                <a:srgbClr val="FFFFFF"/>
              </a:solidFill>
              <a:effectLst/>
              <a:uLnTx/>
              <a:uFillTx/>
              <a:latin typeface="Calibri"/>
              <a:ea typeface="Calibri"/>
              <a:cs typeface="Calibri"/>
              <a:sym typeface="Calibri"/>
            </a:endParaRPr>
          </a:p>
        </p:txBody>
      </p:sp>
      <p:sp>
        <p:nvSpPr>
          <p:cNvPr id="250" name="Google Shape;250;p39"/>
          <p:cNvSpPr/>
          <p:nvPr/>
        </p:nvSpPr>
        <p:spPr>
          <a:xfrm>
            <a:off x="0" y="6266693"/>
            <a:ext cx="9144000" cy="591307"/>
          </a:xfrm>
          <a:prstGeom prst="rect">
            <a:avLst/>
          </a:prstGeom>
          <a:solidFill>
            <a:srgbClr val="8FCB24"/>
          </a:solidFill>
          <a:ln>
            <a:noFill/>
          </a:ln>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
                <a:prstClr val="white"/>
              </a:buClr>
              <a:buSzPts val="1800"/>
              <a:buFontTx/>
              <a:buNone/>
              <a:tabLst/>
              <a:defRPr/>
            </a:pPr>
            <a:endParaRPr kumimoji="0" sz="1800" b="0" i="0" u="none" strike="noStrike" kern="1200" cap="none" spc="0" normalizeH="0" baseline="0" noProof="0">
              <a:ln>
                <a:noFill/>
              </a:ln>
              <a:solidFill>
                <a:srgbClr val="FFFFFF"/>
              </a:solidFill>
              <a:effectLst/>
              <a:uLnTx/>
              <a:uFillTx/>
              <a:latin typeface="Calibri"/>
              <a:ea typeface="Calibri"/>
              <a:cs typeface="Calibri"/>
              <a:sym typeface="Calibri"/>
            </a:endParaRPr>
          </a:p>
        </p:txBody>
      </p:sp>
      <p:sp>
        <p:nvSpPr>
          <p:cNvPr id="251" name="Google Shape;251;p39"/>
          <p:cNvSpPr txBox="1"/>
          <p:nvPr/>
        </p:nvSpPr>
        <p:spPr>
          <a:xfrm>
            <a:off x="228600" y="4616995"/>
            <a:ext cx="1227600" cy="1477200"/>
          </a:xfrm>
          <a:prstGeom prst="rect">
            <a:avLst/>
          </a:prstGeom>
          <a:noFill/>
          <a:ln>
            <a:noFill/>
          </a:ln>
        </p:spPr>
        <p:txBody>
          <a:bodyPr spcFirstLastPara="1" wrap="square" lIns="0" tIns="0" rIns="0" bIns="0" anchor="t" anchorCtr="0">
            <a:noAutofit/>
          </a:bodyPr>
          <a:lstStyle/>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High-performance computing and data storage</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Automated data management</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On-demand, flexible computational workflows</a:t>
            </a: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252" name="Google Shape;252;p39"/>
          <p:cNvSpPr/>
          <p:nvPr/>
        </p:nvSpPr>
        <p:spPr>
          <a:xfrm>
            <a:off x="103873" y="1351268"/>
            <a:ext cx="5366400" cy="831000"/>
          </a:xfrm>
          <a:prstGeom prst="rect">
            <a:avLst/>
          </a:prstGeom>
          <a:noFill/>
          <a:ln>
            <a:noFill/>
          </a:ln>
        </p:spPr>
        <p:txBody>
          <a:bodyPr spcFirstLastPara="1" wrap="square" lIns="91425" tIns="45700" rIns="91425" bIns="45700" anchor="t" anchorCtr="0">
            <a:noAutofit/>
          </a:bodyPr>
          <a:lstStyle/>
          <a:p>
            <a:pPr marL="0" marR="0" lvl="0" indent="0" algn="l" defTabSz="457200" rtl="0" eaLnBrk="1" fontAlgn="auto" latinLnBrk="0" hangingPunct="1">
              <a:lnSpc>
                <a:spcPct val="100000"/>
              </a:lnSpc>
              <a:spcBef>
                <a:spcPts val="0"/>
              </a:spcBef>
              <a:spcAft>
                <a:spcPts val="0"/>
              </a:spcAft>
              <a:buClr>
                <a:srgbClr val="FFFFFF"/>
              </a:buClr>
              <a:buSzPts val="2400"/>
              <a:buFontTx/>
              <a:buNone/>
              <a:tabLst/>
              <a:defRPr/>
            </a:pPr>
            <a:r>
              <a:rPr kumimoji="0" lang="en" sz="2400" b="1" i="0" u="none" strike="noStrike" kern="1200" cap="none" spc="0" normalizeH="0" baseline="0" noProof="0">
                <a:ln>
                  <a:noFill/>
                </a:ln>
                <a:solidFill>
                  <a:srgbClr val="FFFFFF"/>
                </a:solidFill>
                <a:effectLst/>
                <a:uLnTx/>
                <a:uFillTx/>
                <a:latin typeface="Georgia"/>
                <a:ea typeface="Georgia"/>
                <a:cs typeface="Georgia"/>
                <a:sym typeface="Georgia"/>
              </a:rPr>
              <a:t>Data</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
                <a:srgbClr val="FFFFFF"/>
              </a:buClr>
              <a:buSzPts val="2400"/>
              <a:buFontTx/>
              <a:buNone/>
              <a:tabLst/>
              <a:defRPr/>
            </a:pPr>
            <a:r>
              <a:rPr kumimoji="0" lang="en" sz="2400" b="1" i="0" u="none" strike="noStrike" kern="1200" cap="none" spc="0" normalizeH="0" baseline="0" noProof="0">
                <a:ln>
                  <a:noFill/>
                </a:ln>
                <a:solidFill>
                  <a:srgbClr val="FFFFFF"/>
                </a:solidFill>
                <a:effectLst/>
                <a:uLnTx/>
                <a:uFillTx/>
                <a:latin typeface="Georgia"/>
                <a:ea typeface="Georgia"/>
                <a:cs typeface="Georgia"/>
                <a:sym typeface="Georgia"/>
              </a:rPr>
              <a:t>Science</a:t>
            </a:r>
            <a:endParaRPr kumimoji="0" sz="2400" b="1" i="0" u="none" strike="noStrike" kern="1200" cap="none" spc="0" normalizeH="0" baseline="0" noProof="0">
              <a:ln>
                <a:noFill/>
              </a:ln>
              <a:solidFill>
                <a:srgbClr val="FFFFFF"/>
              </a:solidFill>
              <a:effectLst/>
              <a:uLnTx/>
              <a:uFillTx/>
              <a:latin typeface="Georgia"/>
              <a:ea typeface="Georgia"/>
              <a:cs typeface="Georgia"/>
              <a:sym typeface="Georgia"/>
            </a:endParaRPr>
          </a:p>
        </p:txBody>
      </p:sp>
      <p:sp>
        <p:nvSpPr>
          <p:cNvPr id="253" name="Google Shape;253;p39"/>
          <p:cNvSpPr/>
          <p:nvPr/>
        </p:nvSpPr>
        <p:spPr>
          <a:xfrm rot="10800000" flipH="1">
            <a:off x="0" y="3035475"/>
            <a:ext cx="9144000" cy="1537543"/>
          </a:xfrm>
          <a:prstGeom prst="round2DiagRect">
            <a:avLst>
              <a:gd name="adj1" fmla="val 16667"/>
              <a:gd name="adj2" fmla="val 0"/>
            </a:avLst>
          </a:prstGeom>
          <a:solidFill>
            <a:srgbClr val="15384D"/>
          </a:solidFill>
          <a:ln>
            <a:noFill/>
          </a:ln>
          <a:effectLst>
            <a:outerShdw blurRad="165100" sx="102000" sy="102000" algn="ctr" rotWithShape="0">
              <a:srgbClr val="000000">
                <a:alpha val="20000"/>
              </a:srgbClr>
            </a:outerShdw>
          </a:effectLst>
        </p:spPr>
        <p:txBody>
          <a:bodyPr spcFirstLastPara="1" wrap="square" lIns="91425" tIns="45700" rIns="91425" bIns="45700" anchor="ctr" anchorCtr="0">
            <a:noAutofit/>
          </a:bodyPr>
          <a:lstStyle/>
          <a:p>
            <a:pPr marL="0" marR="0" lvl="0" indent="0" algn="ctr" defTabSz="457200" rtl="0" eaLnBrk="1" fontAlgn="auto" latinLnBrk="0" hangingPunct="1">
              <a:lnSpc>
                <a:spcPct val="100000"/>
              </a:lnSpc>
              <a:spcBef>
                <a:spcPts val="0"/>
              </a:spcBef>
              <a:spcAft>
                <a:spcPts val="0"/>
              </a:spcAft>
              <a:buClr>
                <a:prstClr val="white"/>
              </a:buClr>
              <a:buSzPts val="1800"/>
              <a:buFontTx/>
              <a:buNone/>
              <a:tabLst/>
              <a:defRPr/>
            </a:pPr>
            <a:endParaRPr kumimoji="0" sz="1800" b="0" i="0" u="none" strike="noStrike" kern="1200" cap="none" spc="0" normalizeH="0" baseline="0" noProof="0">
              <a:ln>
                <a:noFill/>
              </a:ln>
              <a:solidFill>
                <a:srgbClr val="FFFFFF"/>
              </a:solidFill>
              <a:effectLst/>
              <a:uLnTx/>
              <a:uFillTx/>
              <a:latin typeface="Calibri"/>
              <a:ea typeface="Calibri"/>
              <a:cs typeface="Calibri"/>
              <a:sym typeface="Calibri"/>
            </a:endParaRPr>
          </a:p>
        </p:txBody>
      </p:sp>
      <p:sp>
        <p:nvSpPr>
          <p:cNvPr id="254" name="Google Shape;254;p39"/>
          <p:cNvSpPr/>
          <p:nvPr/>
        </p:nvSpPr>
        <p:spPr>
          <a:xfrm>
            <a:off x="1701802" y="4616995"/>
            <a:ext cx="1261500" cy="1643700"/>
          </a:xfrm>
          <a:prstGeom prst="rect">
            <a:avLst/>
          </a:prstGeom>
          <a:noFill/>
          <a:ln>
            <a:noFill/>
          </a:ln>
        </p:spPr>
        <p:txBody>
          <a:bodyPr spcFirstLastPara="1" wrap="square" lIns="0" tIns="0" rIns="0" bIns="0" anchor="t" anchorCtr="0">
            <a:noAutofit/>
          </a:bodyPr>
          <a:lstStyle/>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Experimental design and power analysis</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Parametric and non-parametric hypothesis testing</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Bayesian inference</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Dimensionality reduction</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Data visualization</a:t>
            </a:r>
            <a:endParaRPr kumimoji="0" sz="9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255" name="Google Shape;255;p39"/>
          <p:cNvSpPr/>
          <p:nvPr/>
        </p:nvSpPr>
        <p:spPr>
          <a:xfrm>
            <a:off x="3234266" y="4616995"/>
            <a:ext cx="1253100" cy="1107900"/>
          </a:xfrm>
          <a:prstGeom prst="rect">
            <a:avLst/>
          </a:prstGeom>
          <a:noFill/>
          <a:ln>
            <a:noFill/>
          </a:ln>
        </p:spPr>
        <p:txBody>
          <a:bodyPr spcFirstLastPara="1" wrap="square" lIns="0" tIns="0" rIns="0" bIns="0" anchor="t" anchorCtr="0">
            <a:noAutofit/>
          </a:bodyPr>
          <a:lstStyle/>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Genome assembly and annotation</a:t>
            </a:r>
            <a:endParaRPr kumimoji="0" sz="900" b="0" i="0" u="none" strike="noStrike" kern="1200" cap="none" spc="0" normalizeH="0" baseline="0" noProof="0">
              <a:ln>
                <a:noFill/>
              </a:ln>
              <a:solidFill>
                <a:srgbClr val="FFFFFF"/>
              </a:solidFill>
              <a:effectLst/>
              <a:uLnTx/>
              <a:uFillTx/>
              <a:latin typeface="Arial"/>
              <a:ea typeface="Arial"/>
              <a:cs typeface="Arial"/>
              <a:sym typeface="Arial"/>
            </a:endParaRPr>
          </a:p>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Comparative genomics</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Differential expression analysis</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Gene network analysis</a:t>
            </a: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256" name="Google Shape;256;p39"/>
          <p:cNvSpPr/>
          <p:nvPr/>
        </p:nvSpPr>
        <p:spPr>
          <a:xfrm>
            <a:off x="6129866" y="4616995"/>
            <a:ext cx="1388400" cy="554100"/>
          </a:xfrm>
          <a:prstGeom prst="rect">
            <a:avLst/>
          </a:prstGeom>
          <a:noFill/>
          <a:ln>
            <a:noFill/>
          </a:ln>
        </p:spPr>
        <p:txBody>
          <a:bodyPr spcFirstLastPara="1" wrap="square" lIns="0" tIns="0" rIns="0" bIns="0" anchor="t" anchorCtr="0">
            <a:noAutofit/>
          </a:bodyPr>
          <a:lstStyle/>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Taxonomic classification</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Population diversity</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Differential analysis</a:t>
            </a:r>
            <a:endParaRPr kumimoji="0" sz="9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257" name="Google Shape;257;p39"/>
          <p:cNvSpPr/>
          <p:nvPr/>
        </p:nvSpPr>
        <p:spPr>
          <a:xfrm>
            <a:off x="7763933" y="4616995"/>
            <a:ext cx="1227600" cy="969600"/>
          </a:xfrm>
          <a:prstGeom prst="rect">
            <a:avLst/>
          </a:prstGeom>
          <a:noFill/>
          <a:ln>
            <a:noFill/>
          </a:ln>
        </p:spPr>
        <p:txBody>
          <a:bodyPr spcFirstLastPara="1" wrap="square" lIns="0" tIns="0" rIns="0" bIns="0" anchor="t" anchorCtr="0">
            <a:noAutofit/>
          </a:bodyPr>
          <a:lstStyle/>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Image analysis</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Computational workflow management</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Data management</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Interactive web applications</a:t>
            </a:r>
            <a:endParaRPr kumimoji="0" sz="9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258" name="Google Shape;258;p39"/>
          <p:cNvSpPr/>
          <p:nvPr/>
        </p:nvSpPr>
        <p:spPr>
          <a:xfrm>
            <a:off x="4775200" y="4616995"/>
            <a:ext cx="1126200" cy="692400"/>
          </a:xfrm>
          <a:prstGeom prst="rect">
            <a:avLst/>
          </a:prstGeom>
          <a:noFill/>
          <a:ln>
            <a:noFill/>
          </a:ln>
        </p:spPr>
        <p:txBody>
          <a:bodyPr spcFirstLastPara="1" wrap="square" lIns="0" tIns="0" rIns="0" bIns="0" anchor="t" anchorCtr="0">
            <a:noAutofit/>
          </a:bodyPr>
          <a:lstStyle/>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Image analysis workflows</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Machine learning</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171450" marR="0" lvl="0" indent="-171450" algn="l" defTabSz="457200" rtl="0" eaLnBrk="1" fontAlgn="auto" latinLnBrk="0" hangingPunct="1">
              <a:lnSpc>
                <a:spcPct val="100000"/>
              </a:lnSpc>
              <a:spcBef>
                <a:spcPts val="0"/>
              </a:spcBef>
              <a:spcAft>
                <a:spcPts val="0"/>
              </a:spcAft>
              <a:buClr>
                <a:srgbClr val="FFFFFF"/>
              </a:buClr>
              <a:buSzPts val="900"/>
              <a:buFont typeface="Arial"/>
              <a:buChar char="•"/>
              <a:tabLst/>
              <a:defRPr/>
            </a:pPr>
            <a:r>
              <a:rPr kumimoji="0" lang="en" sz="900" b="0" i="0" u="none" strike="noStrike" kern="1200" cap="none" spc="0" normalizeH="0" baseline="0" noProof="0">
                <a:ln>
                  <a:noFill/>
                </a:ln>
                <a:solidFill>
                  <a:srgbClr val="FFFFFF"/>
                </a:solidFill>
                <a:effectLst/>
                <a:uLnTx/>
                <a:uFillTx/>
                <a:latin typeface="Arial"/>
                <a:ea typeface="Arial"/>
                <a:cs typeface="Arial"/>
                <a:sym typeface="Arial"/>
              </a:rPr>
              <a:t>Plant growth analysis</a:t>
            </a:r>
            <a:endParaRPr kumimoji="0" sz="900" b="0" i="0" u="none" strike="noStrike" kern="1200" cap="none" spc="0" normalizeH="0" baseline="0" noProof="0">
              <a:ln>
                <a:noFill/>
              </a:ln>
              <a:solidFill>
                <a:srgbClr val="000000"/>
              </a:solidFill>
              <a:effectLst/>
              <a:uLnTx/>
              <a:uFillTx/>
              <a:latin typeface="Arial"/>
              <a:ea typeface="Arial"/>
              <a:cs typeface="Arial"/>
              <a:sym typeface="Arial"/>
            </a:endParaRPr>
          </a:p>
        </p:txBody>
      </p:sp>
      <p:sp>
        <p:nvSpPr>
          <p:cNvPr id="259" name="Google Shape;259;p39"/>
          <p:cNvSpPr/>
          <p:nvPr/>
        </p:nvSpPr>
        <p:spPr>
          <a:xfrm>
            <a:off x="3060360" y="2715208"/>
            <a:ext cx="1367700" cy="307800"/>
          </a:xfrm>
          <a:prstGeom prst="rect">
            <a:avLst/>
          </a:prstGeom>
          <a:noFill/>
          <a:ln>
            <a:noFill/>
          </a:ln>
        </p:spPr>
        <p:txBody>
          <a:bodyPr spcFirstLastPara="1" wrap="square" lIns="0" tIns="0" rIns="0" bIns="0" anchor="t" anchorCtr="0">
            <a:noAutofit/>
          </a:bodyPr>
          <a:lstStyle/>
          <a:p>
            <a:pPr marL="0" marR="0" lvl="0" indent="0" algn="ctr" defTabSz="457200" rtl="0" eaLnBrk="1" fontAlgn="auto" latinLnBrk="0" hangingPunct="1">
              <a:lnSpc>
                <a:spcPct val="100000"/>
              </a:lnSpc>
              <a:spcBef>
                <a:spcPts val="0"/>
              </a:spcBef>
              <a:spcAft>
                <a:spcPts val="0"/>
              </a:spcAft>
              <a:buClr>
                <a:srgbClr val="FFFFFF"/>
              </a:buClr>
              <a:buSzPts val="1000"/>
              <a:buFontTx/>
              <a:buNone/>
              <a:tabLst/>
              <a:defRPr/>
            </a:pPr>
            <a:r>
              <a:rPr kumimoji="0" lang="en" sz="1000" b="1" i="0" u="none" strike="noStrike" kern="1200" cap="none" spc="0" normalizeH="0" baseline="0" noProof="0">
                <a:ln>
                  <a:noFill/>
                </a:ln>
                <a:solidFill>
                  <a:srgbClr val="FFFFFF"/>
                </a:solidFill>
                <a:effectLst/>
                <a:uLnTx/>
                <a:uFillTx/>
                <a:latin typeface="Arial"/>
                <a:ea typeface="Arial"/>
                <a:cs typeface="Arial"/>
                <a:sym typeface="Arial"/>
              </a:rPr>
              <a:t>GENOMICS &amp;</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0" marR="0" lvl="0" indent="0" algn="ctr" defTabSz="457200" rtl="0" eaLnBrk="1" fontAlgn="auto" latinLnBrk="0" hangingPunct="1">
              <a:lnSpc>
                <a:spcPct val="100000"/>
              </a:lnSpc>
              <a:spcBef>
                <a:spcPts val="0"/>
              </a:spcBef>
              <a:spcAft>
                <a:spcPts val="0"/>
              </a:spcAft>
              <a:buClr>
                <a:srgbClr val="FFFFFF"/>
              </a:buClr>
              <a:buSzPts val="1000"/>
              <a:buFontTx/>
              <a:buNone/>
              <a:tabLst/>
              <a:defRPr/>
            </a:pPr>
            <a:r>
              <a:rPr kumimoji="0" lang="en" sz="1000" b="1" i="0" u="none" strike="noStrike" kern="1200" cap="none" spc="0" normalizeH="0" baseline="0" noProof="0">
                <a:ln>
                  <a:noFill/>
                </a:ln>
                <a:solidFill>
                  <a:srgbClr val="FFFFFF"/>
                </a:solidFill>
                <a:effectLst/>
                <a:uLnTx/>
                <a:uFillTx/>
                <a:latin typeface="Arial"/>
                <a:ea typeface="Arial"/>
                <a:cs typeface="Arial"/>
                <a:sym typeface="Arial"/>
              </a:rPr>
              <a:t>TRANSCRIPTOMICS</a:t>
            </a:r>
            <a:endParaRPr kumimoji="0" sz="1000" b="1" i="0" u="none" strike="noStrike" kern="1200" cap="none" spc="0" normalizeH="0" baseline="0" noProof="0">
              <a:ln>
                <a:noFill/>
              </a:ln>
              <a:solidFill>
                <a:srgbClr val="FFFFFF"/>
              </a:solidFill>
              <a:effectLst/>
              <a:uLnTx/>
              <a:uFillTx/>
              <a:latin typeface="Arial"/>
              <a:ea typeface="Arial"/>
              <a:cs typeface="Arial"/>
              <a:sym typeface="Arial"/>
            </a:endParaRPr>
          </a:p>
        </p:txBody>
      </p:sp>
      <p:sp>
        <p:nvSpPr>
          <p:cNvPr id="260" name="Google Shape;260;p39"/>
          <p:cNvSpPr txBox="1"/>
          <p:nvPr/>
        </p:nvSpPr>
        <p:spPr>
          <a:xfrm>
            <a:off x="1633421" y="2715208"/>
            <a:ext cx="1227600" cy="328200"/>
          </a:xfrm>
          <a:prstGeom prst="rect">
            <a:avLst/>
          </a:prstGeom>
          <a:noFill/>
          <a:ln>
            <a:noFill/>
          </a:ln>
        </p:spPr>
        <p:txBody>
          <a:bodyPr spcFirstLastPara="1" wrap="square" lIns="0" tIns="0" rIns="0" bIns="0" anchor="t" anchorCtr="0">
            <a:noAutofit/>
          </a:bodyPr>
          <a:lstStyle/>
          <a:p>
            <a:pPr marL="0" marR="0" lvl="0" indent="0" algn="ctr" defTabSz="457200" rtl="0" eaLnBrk="1" fontAlgn="auto" latinLnBrk="0" hangingPunct="1">
              <a:lnSpc>
                <a:spcPct val="100000"/>
              </a:lnSpc>
              <a:spcBef>
                <a:spcPts val="0"/>
              </a:spcBef>
              <a:spcAft>
                <a:spcPts val="0"/>
              </a:spcAft>
              <a:buClr>
                <a:srgbClr val="FFFFFF"/>
              </a:buClr>
              <a:buSzPts val="1000"/>
              <a:buFontTx/>
              <a:buNone/>
              <a:tabLst/>
              <a:defRPr/>
            </a:pPr>
            <a:r>
              <a:rPr kumimoji="0" lang="en" sz="1000" b="1" i="0" u="none" strike="noStrike" kern="1200" cap="none" spc="0" normalizeH="0" baseline="0" noProof="0">
                <a:ln>
                  <a:noFill/>
                </a:ln>
                <a:solidFill>
                  <a:srgbClr val="FFFFFF"/>
                </a:solidFill>
                <a:effectLst/>
                <a:uLnTx/>
                <a:uFillTx/>
                <a:latin typeface="Arial"/>
                <a:ea typeface="Arial"/>
                <a:cs typeface="Arial"/>
                <a:sym typeface="Arial"/>
              </a:rPr>
              <a:t>STATISTICAL ANALYSIS</a:t>
            </a:r>
            <a:endParaRPr kumimoji="0" sz="1000" b="1" i="0" u="none" strike="noStrike" kern="1200" cap="none" spc="0" normalizeH="0" baseline="0" noProof="0">
              <a:ln>
                <a:noFill/>
              </a:ln>
              <a:solidFill>
                <a:srgbClr val="FFFFFF"/>
              </a:solidFill>
              <a:effectLst/>
              <a:uLnTx/>
              <a:uFillTx/>
              <a:latin typeface="Arial"/>
              <a:ea typeface="Arial"/>
              <a:cs typeface="Arial"/>
              <a:sym typeface="Arial"/>
            </a:endParaRPr>
          </a:p>
        </p:txBody>
      </p:sp>
      <p:sp>
        <p:nvSpPr>
          <p:cNvPr id="261" name="Google Shape;261;p39"/>
          <p:cNvSpPr txBox="1"/>
          <p:nvPr/>
        </p:nvSpPr>
        <p:spPr>
          <a:xfrm>
            <a:off x="4617250" y="2715208"/>
            <a:ext cx="1333500" cy="307800"/>
          </a:xfrm>
          <a:prstGeom prst="rect">
            <a:avLst/>
          </a:prstGeom>
          <a:noFill/>
          <a:ln>
            <a:noFill/>
          </a:ln>
        </p:spPr>
        <p:txBody>
          <a:bodyPr spcFirstLastPara="1" wrap="square" lIns="0" tIns="0" rIns="0" bIns="0" anchor="t" anchorCtr="0">
            <a:spAutoFit/>
          </a:bodyPr>
          <a:lstStyle/>
          <a:p>
            <a:pPr marL="0" marR="0" lvl="0" indent="0" algn="ctr" defTabSz="457200" rtl="0" eaLnBrk="1" fontAlgn="auto" latinLnBrk="0" hangingPunct="1">
              <a:lnSpc>
                <a:spcPct val="100000"/>
              </a:lnSpc>
              <a:spcBef>
                <a:spcPts val="0"/>
              </a:spcBef>
              <a:spcAft>
                <a:spcPts val="0"/>
              </a:spcAft>
              <a:buClr>
                <a:srgbClr val="FFFFFF"/>
              </a:buClr>
              <a:buSzPts val="1000"/>
              <a:buFontTx/>
              <a:buNone/>
              <a:tabLst/>
              <a:defRPr/>
            </a:pPr>
            <a:r>
              <a:rPr kumimoji="0" lang="en" sz="1000" b="1" i="0" u="none" strike="noStrike" kern="1200" cap="none" spc="0" normalizeH="0" baseline="0" noProof="0">
                <a:ln>
                  <a:noFill/>
                </a:ln>
                <a:solidFill>
                  <a:srgbClr val="FFFFFF"/>
                </a:solidFill>
                <a:effectLst/>
                <a:uLnTx/>
                <a:uFillTx/>
                <a:latin typeface="Arial"/>
                <a:ea typeface="Arial"/>
                <a:cs typeface="Arial"/>
                <a:sym typeface="Arial"/>
              </a:rPr>
              <a:t>IMAGE</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0" marR="0" lvl="0" indent="0" algn="ctr" defTabSz="457200" rtl="0" eaLnBrk="1" fontAlgn="auto" latinLnBrk="0" hangingPunct="1">
              <a:lnSpc>
                <a:spcPct val="100000"/>
              </a:lnSpc>
              <a:spcBef>
                <a:spcPts val="0"/>
              </a:spcBef>
              <a:spcAft>
                <a:spcPts val="0"/>
              </a:spcAft>
              <a:buClr>
                <a:srgbClr val="FFFFFF"/>
              </a:buClr>
              <a:buSzPts val="1000"/>
              <a:buFontTx/>
              <a:buNone/>
              <a:tabLst/>
              <a:defRPr/>
            </a:pPr>
            <a:r>
              <a:rPr kumimoji="0" lang="en" sz="1000" b="1" i="0" u="none" strike="noStrike" kern="1200" cap="none" spc="0" normalizeH="0" baseline="0" noProof="0">
                <a:ln>
                  <a:noFill/>
                </a:ln>
                <a:solidFill>
                  <a:srgbClr val="FFFFFF"/>
                </a:solidFill>
                <a:effectLst/>
                <a:uLnTx/>
                <a:uFillTx/>
                <a:latin typeface="Arial"/>
                <a:ea typeface="Arial"/>
                <a:cs typeface="Arial"/>
                <a:sym typeface="Arial"/>
              </a:rPr>
              <a:t>ANALYSIS</a:t>
            </a:r>
            <a:endParaRPr kumimoji="0" sz="1000" b="1" i="0" u="none" strike="noStrike" kern="1200" cap="none" spc="0" normalizeH="0" baseline="0" noProof="0">
              <a:ln>
                <a:noFill/>
              </a:ln>
              <a:solidFill>
                <a:srgbClr val="FFFFFF"/>
              </a:solidFill>
              <a:effectLst/>
              <a:uLnTx/>
              <a:uFillTx/>
              <a:latin typeface="Arial"/>
              <a:ea typeface="Arial"/>
              <a:cs typeface="Arial"/>
              <a:sym typeface="Arial"/>
            </a:endParaRPr>
          </a:p>
        </p:txBody>
      </p:sp>
      <p:sp>
        <p:nvSpPr>
          <p:cNvPr id="262" name="Google Shape;262;p39"/>
          <p:cNvSpPr txBox="1">
            <a:spLocks noGrp="1"/>
          </p:cNvSpPr>
          <p:nvPr>
            <p:ph type="body" idx="1"/>
          </p:nvPr>
        </p:nvSpPr>
        <p:spPr>
          <a:xfrm>
            <a:off x="57660" y="2715208"/>
            <a:ext cx="1482300" cy="381900"/>
          </a:xfrm>
          <a:prstGeom prst="rect">
            <a:avLst/>
          </a:prstGeom>
          <a:noFill/>
          <a:ln>
            <a:noFill/>
          </a:ln>
        </p:spPr>
        <p:txBody>
          <a:bodyPr spcFirstLastPara="1" vert="horz" wrap="square" lIns="0" tIns="0" rIns="0" bIns="0" rtlCol="0" anchor="t" anchorCtr="0">
            <a:noAutofit/>
          </a:bodyPr>
          <a:lstStyle/>
          <a:p>
            <a:pPr marL="0" indent="0" algn="ctr">
              <a:spcBef>
                <a:spcPts val="0"/>
              </a:spcBef>
              <a:buSzPts val="1000"/>
              <a:buNone/>
            </a:pPr>
            <a:r>
              <a:rPr lang="en" sz="1000" b="1">
                <a:solidFill>
                  <a:schemeClr val="lt1"/>
                </a:solidFill>
              </a:rPr>
              <a:t>CLOUD</a:t>
            </a:r>
            <a:endParaRPr/>
          </a:p>
          <a:p>
            <a:pPr marL="0" indent="0" algn="ctr">
              <a:spcBef>
                <a:spcPts val="0"/>
              </a:spcBef>
              <a:buSzPts val="1000"/>
              <a:buNone/>
            </a:pPr>
            <a:r>
              <a:rPr lang="en" sz="1000" b="1">
                <a:solidFill>
                  <a:schemeClr val="lt1"/>
                </a:solidFill>
              </a:rPr>
              <a:t>COMPUTING</a:t>
            </a:r>
            <a:endParaRPr sz="1000" b="1">
              <a:solidFill>
                <a:schemeClr val="lt1"/>
              </a:solidFill>
            </a:endParaRPr>
          </a:p>
        </p:txBody>
      </p:sp>
      <p:sp>
        <p:nvSpPr>
          <p:cNvPr id="263" name="Google Shape;263;p39"/>
          <p:cNvSpPr/>
          <p:nvPr/>
        </p:nvSpPr>
        <p:spPr>
          <a:xfrm>
            <a:off x="5964048" y="2710511"/>
            <a:ext cx="1709400" cy="153900"/>
          </a:xfrm>
          <a:prstGeom prst="rect">
            <a:avLst/>
          </a:prstGeom>
          <a:noFill/>
          <a:ln>
            <a:noFill/>
          </a:ln>
        </p:spPr>
        <p:txBody>
          <a:bodyPr spcFirstLastPara="1" wrap="square" lIns="0" tIns="0" rIns="0" bIns="0" anchor="t" anchorCtr="0">
            <a:noAutofit/>
          </a:bodyPr>
          <a:lstStyle/>
          <a:p>
            <a:pPr marL="0" marR="0" lvl="0" indent="0" algn="ctr" defTabSz="457200" rtl="0" eaLnBrk="1" fontAlgn="auto" latinLnBrk="0" hangingPunct="1">
              <a:lnSpc>
                <a:spcPct val="100000"/>
              </a:lnSpc>
              <a:spcBef>
                <a:spcPts val="0"/>
              </a:spcBef>
              <a:spcAft>
                <a:spcPts val="0"/>
              </a:spcAft>
              <a:buClr>
                <a:srgbClr val="FFFFFF"/>
              </a:buClr>
              <a:buSzPts val="1000"/>
              <a:buFontTx/>
              <a:buNone/>
              <a:tabLst/>
              <a:defRPr/>
            </a:pPr>
            <a:r>
              <a:rPr kumimoji="0" lang="en" sz="1000" b="1" i="0" u="none" strike="noStrike" kern="1200" cap="none" spc="0" normalizeH="0" baseline="0" noProof="0">
                <a:ln>
                  <a:noFill/>
                </a:ln>
                <a:solidFill>
                  <a:srgbClr val="FFFFFF"/>
                </a:solidFill>
                <a:effectLst/>
                <a:uLnTx/>
                <a:uFillTx/>
                <a:latin typeface="Arial"/>
                <a:ea typeface="Arial"/>
                <a:cs typeface="Arial"/>
                <a:sym typeface="Arial"/>
              </a:rPr>
              <a:t>MICROBIOME</a:t>
            </a:r>
            <a:endParaRPr kumimoji="0" sz="1800" b="0" i="0" u="none" strike="noStrike" kern="1200" cap="none" spc="0" normalizeH="0" baseline="0" noProof="0">
              <a:ln>
                <a:noFill/>
              </a:ln>
              <a:solidFill>
                <a:prstClr val="black"/>
              </a:solidFill>
              <a:effectLst/>
              <a:uLnTx/>
              <a:uFillTx/>
              <a:latin typeface="Calibri"/>
              <a:ea typeface="+mn-ea"/>
              <a:cs typeface="+mn-cs"/>
            </a:endParaRPr>
          </a:p>
        </p:txBody>
      </p:sp>
      <p:sp>
        <p:nvSpPr>
          <p:cNvPr id="264" name="Google Shape;264;p39"/>
          <p:cNvSpPr/>
          <p:nvPr/>
        </p:nvSpPr>
        <p:spPr>
          <a:xfrm>
            <a:off x="7751194" y="2715208"/>
            <a:ext cx="1124100" cy="307800"/>
          </a:xfrm>
          <a:prstGeom prst="rect">
            <a:avLst/>
          </a:prstGeom>
          <a:noFill/>
          <a:ln>
            <a:noFill/>
          </a:ln>
        </p:spPr>
        <p:txBody>
          <a:bodyPr spcFirstLastPara="1" wrap="square" lIns="0" tIns="0" rIns="0" bIns="0" anchor="t" anchorCtr="0">
            <a:noAutofit/>
          </a:bodyPr>
          <a:lstStyle/>
          <a:p>
            <a:pPr marL="0" marR="0" lvl="0" indent="0" algn="ctr" defTabSz="457200" rtl="0" eaLnBrk="1" fontAlgn="auto" latinLnBrk="0" hangingPunct="1">
              <a:lnSpc>
                <a:spcPct val="100000"/>
              </a:lnSpc>
              <a:spcBef>
                <a:spcPts val="0"/>
              </a:spcBef>
              <a:spcAft>
                <a:spcPts val="0"/>
              </a:spcAft>
              <a:buClr>
                <a:srgbClr val="FFFFFF"/>
              </a:buClr>
              <a:buSzPts val="1000"/>
              <a:buFontTx/>
              <a:buNone/>
              <a:tabLst/>
              <a:defRPr/>
            </a:pPr>
            <a:r>
              <a:rPr kumimoji="0" lang="en" sz="1000" b="1" i="0" u="none" strike="noStrike" kern="1200" cap="none" spc="0" normalizeH="0" baseline="0" noProof="0">
                <a:ln>
                  <a:noFill/>
                </a:ln>
                <a:solidFill>
                  <a:srgbClr val="FFFFFF"/>
                </a:solidFill>
                <a:effectLst/>
                <a:uLnTx/>
                <a:uFillTx/>
                <a:latin typeface="Arial"/>
                <a:ea typeface="Arial"/>
                <a:cs typeface="Arial"/>
                <a:sym typeface="Arial"/>
              </a:rPr>
              <a:t>SOFTWARE</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0" marR="0" lvl="0" indent="0" algn="ctr" defTabSz="457200" rtl="0" eaLnBrk="1" fontAlgn="auto" latinLnBrk="0" hangingPunct="1">
              <a:lnSpc>
                <a:spcPct val="100000"/>
              </a:lnSpc>
              <a:spcBef>
                <a:spcPts val="0"/>
              </a:spcBef>
              <a:spcAft>
                <a:spcPts val="0"/>
              </a:spcAft>
              <a:buClr>
                <a:srgbClr val="FFFFFF"/>
              </a:buClr>
              <a:buSzPts val="1000"/>
              <a:buFontTx/>
              <a:buNone/>
              <a:tabLst/>
              <a:defRPr/>
            </a:pPr>
            <a:r>
              <a:rPr kumimoji="0" lang="en" sz="1000" b="1" i="0" u="none" strike="noStrike" kern="1200" cap="none" spc="0" normalizeH="0" baseline="0" noProof="0">
                <a:ln>
                  <a:noFill/>
                </a:ln>
                <a:solidFill>
                  <a:srgbClr val="FFFFFF"/>
                </a:solidFill>
                <a:effectLst/>
                <a:uLnTx/>
                <a:uFillTx/>
                <a:latin typeface="Arial"/>
                <a:ea typeface="Arial"/>
                <a:cs typeface="Arial"/>
                <a:sym typeface="Arial"/>
              </a:rPr>
              <a:t>DEVELOPMENT</a:t>
            </a:r>
            <a:endParaRPr kumimoji="0" sz="1000" b="1" i="0" u="none" strike="noStrike" kern="1200" cap="none" spc="0" normalizeH="0" baseline="0" noProof="0">
              <a:ln>
                <a:noFill/>
              </a:ln>
              <a:solidFill>
                <a:srgbClr val="FFFFFF"/>
              </a:solidFill>
              <a:effectLst/>
              <a:uLnTx/>
              <a:uFillTx/>
              <a:latin typeface="Arial"/>
              <a:ea typeface="Arial"/>
              <a:cs typeface="Arial"/>
              <a:sym typeface="Arial"/>
            </a:endParaRPr>
          </a:p>
        </p:txBody>
      </p:sp>
      <p:pic>
        <p:nvPicPr>
          <p:cNvPr id="265" name="Google Shape;265;p39" descr="A picture containing drawing&#10;&#10;Description automatically generated"/>
          <p:cNvPicPr preferRelativeResize="0"/>
          <p:nvPr/>
        </p:nvPicPr>
        <p:blipFill rotWithShape="1">
          <a:blip r:embed="rId4">
            <a:alphaModFix amt="21000"/>
          </a:blip>
          <a:srcRect/>
          <a:stretch/>
        </p:blipFill>
        <p:spPr>
          <a:xfrm>
            <a:off x="8794376" y="5879424"/>
            <a:ext cx="349625" cy="537882"/>
          </a:xfrm>
          <a:prstGeom prst="rect">
            <a:avLst/>
          </a:prstGeom>
          <a:noFill/>
          <a:ln>
            <a:noFill/>
          </a:ln>
        </p:spPr>
      </p:pic>
      <p:pic>
        <p:nvPicPr>
          <p:cNvPr id="266" name="Google Shape;266;p39"/>
          <p:cNvPicPr preferRelativeResize="0"/>
          <p:nvPr/>
        </p:nvPicPr>
        <p:blipFill rotWithShape="1">
          <a:blip r:embed="rId5">
            <a:alphaModFix/>
          </a:blip>
          <a:srcRect l="845" r="845"/>
          <a:stretch/>
        </p:blipFill>
        <p:spPr>
          <a:xfrm>
            <a:off x="164409" y="3143477"/>
            <a:ext cx="1271700" cy="1286700"/>
          </a:xfrm>
          <a:prstGeom prst="ellipse">
            <a:avLst/>
          </a:prstGeom>
          <a:noFill/>
          <a:ln>
            <a:noFill/>
          </a:ln>
          <a:effectLst>
            <a:outerShdw blurRad="381000" dist="292100" dir="5400000" sx="-80000" sy="-18000" rotWithShape="0">
              <a:srgbClr val="000000">
                <a:alpha val="21960"/>
              </a:srgbClr>
            </a:outerShdw>
          </a:effectLst>
        </p:spPr>
      </p:pic>
      <p:pic>
        <p:nvPicPr>
          <p:cNvPr id="267" name="Google Shape;267;p39"/>
          <p:cNvPicPr preferRelativeResize="0"/>
          <p:nvPr/>
        </p:nvPicPr>
        <p:blipFill rotWithShape="1">
          <a:blip r:embed="rId6">
            <a:alphaModFix/>
          </a:blip>
          <a:srcRect t="248" b="248"/>
          <a:stretch/>
        </p:blipFill>
        <p:spPr>
          <a:xfrm>
            <a:off x="3069335" y="3091023"/>
            <a:ext cx="1349700" cy="1323300"/>
          </a:xfrm>
          <a:prstGeom prst="ellipse">
            <a:avLst/>
          </a:prstGeom>
          <a:noFill/>
          <a:ln>
            <a:noFill/>
          </a:ln>
          <a:effectLst>
            <a:outerShdw blurRad="381000" dist="292100" dir="5400000" sx="-80000" sy="-18000" rotWithShape="0">
              <a:srgbClr val="000000">
                <a:alpha val="21960"/>
              </a:srgbClr>
            </a:outerShdw>
          </a:effectLst>
        </p:spPr>
      </p:pic>
      <p:pic>
        <p:nvPicPr>
          <p:cNvPr id="268" name="Google Shape;268;p39"/>
          <p:cNvPicPr preferRelativeResize="0"/>
          <p:nvPr/>
        </p:nvPicPr>
        <p:blipFill rotWithShape="1">
          <a:blip r:embed="rId7">
            <a:alphaModFix/>
          </a:blip>
          <a:srcRect t="1114" b="1104"/>
          <a:stretch/>
        </p:blipFill>
        <p:spPr>
          <a:xfrm>
            <a:off x="4582588" y="3102619"/>
            <a:ext cx="1402800" cy="1371600"/>
          </a:xfrm>
          <a:prstGeom prst="ellipse">
            <a:avLst/>
          </a:prstGeom>
          <a:noFill/>
          <a:ln>
            <a:noFill/>
          </a:ln>
          <a:effectLst>
            <a:outerShdw blurRad="381000" dist="292100" dir="5400000" sx="-80000" sy="-18000" rotWithShape="0">
              <a:srgbClr val="000000">
                <a:alpha val="21960"/>
              </a:srgbClr>
            </a:outerShdw>
          </a:effectLst>
        </p:spPr>
      </p:pic>
      <p:pic>
        <p:nvPicPr>
          <p:cNvPr id="269" name="Google Shape;269;p39"/>
          <p:cNvPicPr preferRelativeResize="0"/>
          <p:nvPr/>
        </p:nvPicPr>
        <p:blipFill rotWithShape="1">
          <a:blip r:embed="rId8">
            <a:alphaModFix/>
          </a:blip>
          <a:srcRect l="1427" r="1437"/>
          <a:stretch/>
        </p:blipFill>
        <p:spPr>
          <a:xfrm>
            <a:off x="1569323" y="3111815"/>
            <a:ext cx="1366800" cy="1318200"/>
          </a:xfrm>
          <a:prstGeom prst="ellipse">
            <a:avLst/>
          </a:prstGeom>
          <a:noFill/>
          <a:ln>
            <a:noFill/>
          </a:ln>
          <a:effectLst>
            <a:outerShdw blurRad="381000" dist="292100" dir="5400000" sx="-80000" sy="-18000" rotWithShape="0">
              <a:srgbClr val="000000">
                <a:alpha val="21960"/>
              </a:srgbClr>
            </a:outerShdw>
          </a:effectLst>
        </p:spPr>
      </p:pic>
      <p:pic>
        <p:nvPicPr>
          <p:cNvPr id="270" name="Google Shape;270;p39"/>
          <p:cNvPicPr preferRelativeResize="0"/>
          <p:nvPr/>
        </p:nvPicPr>
        <p:blipFill rotWithShape="1">
          <a:blip r:embed="rId9">
            <a:alphaModFix/>
          </a:blip>
          <a:srcRect t="855" b="855"/>
          <a:stretch/>
        </p:blipFill>
        <p:spPr>
          <a:xfrm>
            <a:off x="6122301" y="3093872"/>
            <a:ext cx="1392900" cy="1369200"/>
          </a:xfrm>
          <a:prstGeom prst="ellipse">
            <a:avLst/>
          </a:prstGeom>
          <a:noFill/>
          <a:ln>
            <a:noFill/>
          </a:ln>
          <a:effectLst>
            <a:outerShdw blurRad="381000" dist="292100" dir="5400000" sx="-80000" sy="-18000" rotWithShape="0">
              <a:srgbClr val="000000">
                <a:alpha val="21960"/>
              </a:srgbClr>
            </a:outerShdw>
          </a:effectLst>
        </p:spPr>
      </p:pic>
      <p:pic>
        <p:nvPicPr>
          <p:cNvPr id="271" name="Google Shape;271;p39"/>
          <p:cNvPicPr preferRelativeResize="0"/>
          <p:nvPr/>
        </p:nvPicPr>
        <p:blipFill rotWithShape="1">
          <a:blip r:embed="rId10">
            <a:alphaModFix/>
          </a:blip>
          <a:srcRect t="2308" b="2308"/>
          <a:stretch/>
        </p:blipFill>
        <p:spPr>
          <a:xfrm>
            <a:off x="7652064" y="3105560"/>
            <a:ext cx="1403400" cy="1345800"/>
          </a:xfrm>
          <a:prstGeom prst="ellipse">
            <a:avLst/>
          </a:prstGeom>
          <a:noFill/>
          <a:ln>
            <a:noFill/>
          </a:ln>
          <a:effectLst>
            <a:outerShdw blurRad="381000" dist="292100" dir="5400000" sx="-80000" sy="-18000" rotWithShape="0">
              <a:srgbClr val="000000">
                <a:alpha val="21960"/>
              </a:srgbClr>
            </a:outerShdw>
          </a:effectLst>
        </p:spPr>
      </p:pic>
      <p:sp>
        <p:nvSpPr>
          <p:cNvPr id="272" name="Google Shape;272;p39"/>
          <p:cNvSpPr txBox="1"/>
          <p:nvPr/>
        </p:nvSpPr>
        <p:spPr>
          <a:xfrm>
            <a:off x="5434624" y="5825865"/>
            <a:ext cx="3111600" cy="523200"/>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 sz="1400" b="0" i="0" u="none" strike="noStrike" kern="1200" cap="none" spc="0" normalizeH="0" baseline="0" noProof="0">
                <a:ln>
                  <a:noFill/>
                </a:ln>
                <a:solidFill>
                  <a:prstClr val="white"/>
                </a:solidFill>
                <a:effectLst/>
                <a:uLnTx/>
                <a:uFillTx/>
                <a:latin typeface="Arial"/>
                <a:ea typeface="Arial"/>
                <a:cs typeface="Arial"/>
                <a:sym typeface="Arial"/>
              </a:rPr>
              <a:t>Contact: Noah Fahlgren, Director</a:t>
            </a:r>
            <a:endParaRPr kumimoji="0" sz="18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 sz="1400" b="0" i="0" u="none" strike="noStrike" kern="1200" cap="none" spc="0" normalizeH="0" baseline="0" noProof="0">
                <a:ln>
                  <a:noFill/>
                </a:ln>
                <a:solidFill>
                  <a:prstClr val="white"/>
                </a:solidFill>
                <a:effectLst/>
                <a:uLnTx/>
                <a:uFillTx/>
                <a:latin typeface="Arial"/>
                <a:ea typeface="Arial"/>
                <a:cs typeface="Arial"/>
                <a:sym typeface="Arial"/>
              </a:rPr>
              <a:t>Email: nfahlgren@danforthcenter.org</a:t>
            </a:r>
            <a:endParaRPr kumimoji="0" sz="1400" b="0" i="0" u="none" strike="noStrike" kern="1200" cap="none" spc="0" normalizeH="0" baseline="0" noProof="0">
              <a:ln>
                <a:noFill/>
              </a:ln>
              <a:solidFill>
                <a:prstClr val="white"/>
              </a:solidFill>
              <a:effectLst/>
              <a:uLnTx/>
              <a:uFillTx/>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25BE0E-EC87-624B-8643-917588247EF9}"/>
              </a:ext>
            </a:extLst>
          </p:cNvPr>
          <p:cNvSpPr>
            <a:spLocks noGrp="1"/>
          </p:cNvSpPr>
          <p:nvPr>
            <p:ph type="title"/>
          </p:nvPr>
        </p:nvSpPr>
        <p:spPr>
          <a:xfrm>
            <a:off x="457200" y="62364"/>
            <a:ext cx="8229600" cy="1143000"/>
          </a:xfrm>
        </p:spPr>
        <p:txBody>
          <a:bodyPr>
            <a:normAutofit/>
          </a:bodyPr>
          <a:lstStyle/>
          <a:p>
            <a:r>
              <a:rPr lang="en-US" sz="4800"/>
              <a:t>Using Pipes in R</a:t>
            </a:r>
          </a:p>
        </p:txBody>
      </p:sp>
      <p:sp>
        <p:nvSpPr>
          <p:cNvPr id="3" name="Content Placeholder 2">
            <a:extLst>
              <a:ext uri="{FF2B5EF4-FFF2-40B4-BE49-F238E27FC236}">
                <a16:creationId xmlns:a16="http://schemas.microsoft.com/office/drawing/2014/main" id="{A42143B7-C08E-4913-D152-8ECD25B03E11}"/>
              </a:ext>
            </a:extLst>
          </p:cNvPr>
          <p:cNvSpPr>
            <a:spLocks noGrp="1"/>
          </p:cNvSpPr>
          <p:nvPr>
            <p:ph idx="1"/>
          </p:nvPr>
        </p:nvSpPr>
        <p:spPr>
          <a:xfrm>
            <a:off x="457200" y="1600202"/>
            <a:ext cx="8229600" cy="4757055"/>
          </a:xfrm>
        </p:spPr>
        <p:txBody>
          <a:bodyPr>
            <a:normAutofit fontScale="92500" lnSpcReduction="20000"/>
          </a:bodyPr>
          <a:lstStyle/>
          <a:p>
            <a:r>
              <a:rPr lang="en-US" dirty="0"/>
              <a:t>Pipes are best understood when each function is on a separate line – for readability</a:t>
            </a:r>
          </a:p>
          <a:p>
            <a:r>
              <a:rPr lang="en-US" dirty="0"/>
              <a:t>Pipes (</a:t>
            </a:r>
            <a:r>
              <a:rPr lang="en-US" dirty="0">
                <a:solidFill>
                  <a:schemeClr val="bg1"/>
                </a:solidFill>
                <a:highlight>
                  <a:srgbClr val="0F0F0F"/>
                </a:highlight>
                <a:latin typeface="Consolas" panose="020B0609020204030204" pitchFamily="49" charset="0"/>
              </a:rPr>
              <a:t>%&gt;%</a:t>
            </a:r>
            <a:r>
              <a:rPr lang="en-US" dirty="0"/>
              <a:t>) are read left-to-right</a:t>
            </a:r>
          </a:p>
          <a:p>
            <a:pPr lvl="1"/>
            <a:r>
              <a:rPr lang="en-US" dirty="0"/>
              <a:t>As one function is completed, it is passed to the right of the function in the next pipe</a:t>
            </a:r>
          </a:p>
          <a:p>
            <a:pPr lvl="1"/>
            <a:r>
              <a:rPr lang="en-US" dirty="0"/>
              <a:t>If piping a function where data are not the first argument, use </a:t>
            </a:r>
            <a:r>
              <a:rPr lang="en-US" dirty="0">
                <a:solidFill>
                  <a:schemeClr val="bg1"/>
                </a:solidFill>
                <a:highlight>
                  <a:srgbClr val="000000"/>
                </a:highlight>
                <a:latin typeface="Consolas" panose="020B0609020204030204" pitchFamily="49" charset="0"/>
              </a:rPr>
              <a:t>.</a:t>
            </a:r>
            <a:r>
              <a:rPr lang="en-US" dirty="0"/>
              <a:t> in the data argument instead</a:t>
            </a:r>
          </a:p>
          <a:p>
            <a:pPr lvl="1"/>
            <a:endParaRPr lang="en-US" dirty="0"/>
          </a:p>
          <a:p>
            <a:pPr lvl="1"/>
            <a:endParaRPr lang="en-US" dirty="0"/>
          </a:p>
          <a:p>
            <a:pPr lvl="1"/>
            <a:endParaRPr lang="en-US" dirty="0"/>
          </a:p>
          <a:p>
            <a:r>
              <a:rPr lang="en-US" dirty="0"/>
              <a:t>Do not forget to assign your pipes to an object at the beginning of the pipe</a:t>
            </a:r>
          </a:p>
        </p:txBody>
      </p:sp>
      <p:sp>
        <p:nvSpPr>
          <p:cNvPr id="4" name="TextBox 3">
            <a:extLst>
              <a:ext uri="{FF2B5EF4-FFF2-40B4-BE49-F238E27FC236}">
                <a16:creationId xmlns:a16="http://schemas.microsoft.com/office/drawing/2014/main" id="{6C5B0EBE-B51C-8B91-E879-E5886FCDDA21}"/>
              </a:ext>
            </a:extLst>
          </p:cNvPr>
          <p:cNvSpPr txBox="1"/>
          <p:nvPr/>
        </p:nvSpPr>
        <p:spPr>
          <a:xfrm>
            <a:off x="772885" y="4263904"/>
            <a:ext cx="7772401" cy="1015663"/>
          </a:xfrm>
          <a:prstGeom prst="rect">
            <a:avLst/>
          </a:prstGeom>
          <a:solidFill>
            <a:schemeClr val="tx1"/>
          </a:solidFill>
        </p:spPr>
        <p:txBody>
          <a:bodyPr wrap="square" rtlCol="0">
            <a:spAutoFit/>
          </a:bodyPr>
          <a:lstStyle/>
          <a:p>
            <a:r>
              <a:rPr lang="en-US" sz="2000" dirty="0">
                <a:solidFill>
                  <a:schemeClr val="bg1"/>
                </a:solidFill>
                <a:latin typeface="Consolas" panose="020B0609020204030204" pitchFamily="49" charset="0"/>
              </a:rPr>
              <a:t>data %&gt;%</a:t>
            </a:r>
            <a:br>
              <a:rPr lang="en-US" sz="2000" dirty="0">
                <a:solidFill>
                  <a:schemeClr val="bg1"/>
                </a:solidFill>
                <a:latin typeface="Consolas" panose="020B0609020204030204" pitchFamily="49" charset="0"/>
              </a:rPr>
            </a:br>
            <a:r>
              <a:rPr lang="en-US" sz="2000" dirty="0">
                <a:solidFill>
                  <a:schemeClr val="bg1"/>
                </a:solidFill>
                <a:latin typeface="Consolas" panose="020B0609020204030204" pitchFamily="49" charset="0"/>
              </a:rPr>
              <a:t>	first function(argument = value) %&gt;%</a:t>
            </a:r>
            <a:br>
              <a:rPr lang="en-US" sz="2000" dirty="0">
                <a:solidFill>
                  <a:schemeClr val="bg1"/>
                </a:solidFill>
                <a:latin typeface="Consolas" panose="020B0609020204030204" pitchFamily="49" charset="0"/>
              </a:rPr>
            </a:br>
            <a:r>
              <a:rPr lang="en-US" sz="2000" dirty="0">
                <a:solidFill>
                  <a:schemeClr val="bg1"/>
                </a:solidFill>
                <a:latin typeface="Consolas" panose="020B0609020204030204" pitchFamily="49" charset="0"/>
              </a:rPr>
              <a:t>	second function(argument = value) …</a:t>
            </a:r>
          </a:p>
        </p:txBody>
      </p:sp>
    </p:spTree>
    <p:extLst>
      <p:ext uri="{BB962C8B-B14F-4D97-AF65-F5344CB8AC3E}">
        <p14:creationId xmlns:p14="http://schemas.microsoft.com/office/powerpoint/2010/main" val="2595801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500"/>
                                  </p:stCondLst>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F3E7A-5E9E-A40B-CE25-A01D0A8DA40F}"/>
              </a:ext>
            </a:extLst>
          </p:cNvPr>
          <p:cNvSpPr>
            <a:spLocks noGrp="1"/>
          </p:cNvSpPr>
          <p:nvPr>
            <p:ph type="title"/>
          </p:nvPr>
        </p:nvSpPr>
        <p:spPr>
          <a:xfrm>
            <a:off x="457200" y="90340"/>
            <a:ext cx="8229600" cy="1143000"/>
          </a:xfrm>
        </p:spPr>
        <p:txBody>
          <a:bodyPr/>
          <a:lstStyle/>
          <a:p>
            <a:r>
              <a:rPr lang="en-US" dirty="0"/>
              <a:t>Interacting with Sorghum Dataset</a:t>
            </a:r>
          </a:p>
        </p:txBody>
      </p:sp>
      <p:sp>
        <p:nvSpPr>
          <p:cNvPr id="3" name="Content Placeholder 2">
            <a:extLst>
              <a:ext uri="{FF2B5EF4-FFF2-40B4-BE49-F238E27FC236}">
                <a16:creationId xmlns:a16="http://schemas.microsoft.com/office/drawing/2014/main" id="{8BD43E2E-5131-5315-EA4C-AC5A693564E5}"/>
              </a:ext>
            </a:extLst>
          </p:cNvPr>
          <p:cNvSpPr>
            <a:spLocks noGrp="1"/>
          </p:cNvSpPr>
          <p:nvPr>
            <p:ph idx="1"/>
          </p:nvPr>
        </p:nvSpPr>
        <p:spPr/>
        <p:txBody>
          <a:bodyPr>
            <a:normAutofit fontScale="92500" lnSpcReduction="10000"/>
          </a:bodyPr>
          <a:lstStyle/>
          <a:p>
            <a:r>
              <a:rPr lang="en-US" dirty="0"/>
              <a:t>Data was gathered on the </a:t>
            </a:r>
            <a:r>
              <a:rPr lang="en-US" dirty="0" err="1"/>
              <a:t>phenotyper</a:t>
            </a:r>
            <a:r>
              <a:rPr lang="en-US" dirty="0"/>
              <a:t> </a:t>
            </a:r>
          </a:p>
          <a:p>
            <a:r>
              <a:rPr lang="en-US" dirty="0"/>
              <a:t>Analyzed using the Danforth’s PlantCV software for plant phenotyping</a:t>
            </a:r>
          </a:p>
          <a:p>
            <a:r>
              <a:rPr lang="en-US" dirty="0"/>
              <a:t>Different lines of sorghum were exposed to varying nitrogen treatments</a:t>
            </a:r>
          </a:p>
          <a:p>
            <a:r>
              <a:rPr lang="en-US" dirty="0"/>
              <a:t>Questions for you:</a:t>
            </a:r>
          </a:p>
          <a:p>
            <a:pPr marL="971550" lvl="1" indent="-514350">
              <a:buFont typeface="+mj-lt"/>
              <a:buAutoNum type="arabicPeriod"/>
            </a:pPr>
            <a:r>
              <a:rPr lang="en-US" dirty="0"/>
              <a:t>How would you determine the number of nitrogen treatments used in this experiment?</a:t>
            </a:r>
          </a:p>
          <a:p>
            <a:pPr marL="971550" lvl="1" indent="-514350">
              <a:buFont typeface="+mj-lt"/>
              <a:buAutoNum type="arabicPeriod"/>
            </a:pPr>
            <a:r>
              <a:rPr lang="en-US" dirty="0"/>
              <a:t>What is the average area for the genotype “Della-S” on DAP 24?</a:t>
            </a:r>
          </a:p>
        </p:txBody>
      </p:sp>
    </p:spTree>
    <p:extLst>
      <p:ext uri="{BB962C8B-B14F-4D97-AF65-F5344CB8AC3E}">
        <p14:creationId xmlns:p14="http://schemas.microsoft.com/office/powerpoint/2010/main" val="987595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D1EAE01-FC5C-DAE3-98FF-681B5D07B0C8}"/>
              </a:ext>
            </a:extLst>
          </p:cNvPr>
          <p:cNvPicPr>
            <a:picLocks noChangeAspect="1"/>
          </p:cNvPicPr>
          <p:nvPr/>
        </p:nvPicPr>
        <p:blipFill>
          <a:blip r:embed="rId3"/>
          <a:stretch>
            <a:fillRect/>
          </a:stretch>
        </p:blipFill>
        <p:spPr>
          <a:xfrm>
            <a:off x="109394" y="731505"/>
            <a:ext cx="4303579" cy="1839780"/>
          </a:xfrm>
          <a:prstGeom prst="rect">
            <a:avLst/>
          </a:prstGeom>
        </p:spPr>
      </p:pic>
      <p:pic>
        <p:nvPicPr>
          <p:cNvPr id="7" name="Picture 6">
            <a:extLst>
              <a:ext uri="{FF2B5EF4-FFF2-40B4-BE49-F238E27FC236}">
                <a16:creationId xmlns:a16="http://schemas.microsoft.com/office/drawing/2014/main" id="{AEBF6784-9657-9CBF-EB4F-0334F4F4EAC0}"/>
              </a:ext>
            </a:extLst>
          </p:cNvPr>
          <p:cNvPicPr>
            <a:picLocks noChangeAspect="1"/>
          </p:cNvPicPr>
          <p:nvPr/>
        </p:nvPicPr>
        <p:blipFill rotWithShape="1">
          <a:blip r:embed="rId4"/>
          <a:srcRect t="3054"/>
          <a:stretch/>
        </p:blipFill>
        <p:spPr>
          <a:xfrm>
            <a:off x="78640" y="4163147"/>
            <a:ext cx="4334333" cy="2006426"/>
          </a:xfrm>
          <a:prstGeom prst="rect">
            <a:avLst/>
          </a:prstGeom>
        </p:spPr>
      </p:pic>
      <p:sp>
        <p:nvSpPr>
          <p:cNvPr id="12" name="Rectangle 11">
            <a:extLst>
              <a:ext uri="{FF2B5EF4-FFF2-40B4-BE49-F238E27FC236}">
                <a16:creationId xmlns:a16="http://schemas.microsoft.com/office/drawing/2014/main" id="{799448F2-0E5B-42DA-B2D1-11A14E947B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7710" y="0"/>
            <a:ext cx="68580"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E8A7552-20E1-4F34-ADAB-C1DB6634D4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83280"/>
            <a:ext cx="4594860" cy="914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94340607-F73D-3745-9B07-424BF16E47C5}"/>
              </a:ext>
            </a:extLst>
          </p:cNvPr>
          <p:cNvPicPr>
            <a:picLocks noChangeAspect="1"/>
          </p:cNvPicPr>
          <p:nvPr/>
        </p:nvPicPr>
        <p:blipFill>
          <a:blip r:embed="rId5"/>
          <a:stretch>
            <a:fillRect/>
          </a:stretch>
        </p:blipFill>
        <p:spPr>
          <a:xfrm>
            <a:off x="4731025" y="1030939"/>
            <a:ext cx="4070073" cy="4651511"/>
          </a:xfrm>
          <a:prstGeom prst="rect">
            <a:avLst/>
          </a:prstGeom>
        </p:spPr>
      </p:pic>
    </p:spTree>
    <p:extLst>
      <p:ext uri="{BB962C8B-B14F-4D97-AF65-F5344CB8AC3E}">
        <p14:creationId xmlns:p14="http://schemas.microsoft.com/office/powerpoint/2010/main" val="21410436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315C69A-2787-618E-C8C6-E8969B6D3111}"/>
              </a:ext>
            </a:extLst>
          </p:cNvPr>
          <p:cNvSpPr txBox="1"/>
          <p:nvPr/>
        </p:nvSpPr>
        <p:spPr>
          <a:xfrm>
            <a:off x="272902" y="155945"/>
            <a:ext cx="8598195" cy="646331"/>
          </a:xfrm>
          <a:prstGeom prst="rect">
            <a:avLst/>
          </a:prstGeom>
          <a:noFill/>
        </p:spPr>
        <p:txBody>
          <a:bodyPr wrap="square" rtlCol="0">
            <a:spAutoFit/>
          </a:bodyPr>
          <a:lstStyle/>
          <a:p>
            <a:pPr algn="ctr"/>
            <a:r>
              <a:rPr lang="en-US" sz="3600" dirty="0">
                <a:solidFill>
                  <a:schemeClr val="bg1"/>
                </a:solidFill>
                <a:latin typeface="Source Sans Pro" panose="020B0503030403020204" pitchFamily="34" charset="0"/>
                <a:ea typeface="Source Sans Pro" panose="020B0503030403020204" pitchFamily="34" charset="0"/>
              </a:rPr>
              <a:t>Break Time – Meet back in 15 minutes</a:t>
            </a:r>
          </a:p>
        </p:txBody>
      </p:sp>
    </p:spTree>
    <p:extLst>
      <p:ext uri="{BB962C8B-B14F-4D97-AF65-F5344CB8AC3E}">
        <p14:creationId xmlns:p14="http://schemas.microsoft.com/office/powerpoint/2010/main" val="20960295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18E6EF-B8C6-019C-FC8B-9A9918F678D3}"/>
              </a:ext>
            </a:extLst>
          </p:cNvPr>
          <p:cNvSpPr>
            <a:spLocks noGrp="1"/>
          </p:cNvSpPr>
          <p:nvPr>
            <p:ph type="title"/>
          </p:nvPr>
        </p:nvSpPr>
        <p:spPr>
          <a:xfrm>
            <a:off x="457200" y="86946"/>
            <a:ext cx="8229600" cy="1143000"/>
          </a:xfrm>
        </p:spPr>
        <p:txBody>
          <a:bodyPr/>
          <a:lstStyle/>
          <a:p>
            <a:r>
              <a:rPr lang="en-US" dirty="0"/>
              <a:t>How would you make graphs on a paper?</a:t>
            </a:r>
          </a:p>
        </p:txBody>
      </p:sp>
      <p:sp>
        <p:nvSpPr>
          <p:cNvPr id="3" name="Content Placeholder 2">
            <a:extLst>
              <a:ext uri="{FF2B5EF4-FFF2-40B4-BE49-F238E27FC236}">
                <a16:creationId xmlns:a16="http://schemas.microsoft.com/office/drawing/2014/main" id="{164C0D90-F245-14BD-4321-AADB73279608}"/>
              </a:ext>
            </a:extLst>
          </p:cNvPr>
          <p:cNvSpPr>
            <a:spLocks noGrp="1"/>
          </p:cNvSpPr>
          <p:nvPr>
            <p:ph idx="1"/>
          </p:nvPr>
        </p:nvSpPr>
        <p:spPr>
          <a:xfrm>
            <a:off x="283945" y="1600200"/>
            <a:ext cx="8860055" cy="4525963"/>
          </a:xfrm>
        </p:spPr>
        <p:txBody>
          <a:bodyPr>
            <a:normAutofit fontScale="92500"/>
          </a:bodyPr>
          <a:lstStyle/>
          <a:p>
            <a:pPr marL="514350" indent="-514350">
              <a:buFont typeface="+mj-lt"/>
              <a:buAutoNum type="arabicPeriod"/>
            </a:pPr>
            <a:r>
              <a:rPr lang="en-US" dirty="0"/>
              <a:t>Gather your graph paper</a:t>
            </a:r>
          </a:p>
          <a:p>
            <a:pPr marL="514350" indent="-514350">
              <a:buFont typeface="+mj-lt"/>
              <a:buAutoNum type="arabicPeriod"/>
            </a:pPr>
            <a:r>
              <a:rPr lang="en-US" dirty="0"/>
              <a:t>Draw and label axes</a:t>
            </a:r>
          </a:p>
          <a:p>
            <a:pPr marL="514350" indent="-514350">
              <a:buFont typeface="+mj-lt"/>
              <a:buAutoNum type="arabicPeriod"/>
            </a:pPr>
            <a:r>
              <a:rPr lang="en-US" dirty="0"/>
              <a:t>Insert data and adjust axes to accurately represent the data</a:t>
            </a:r>
          </a:p>
          <a:p>
            <a:pPr marL="514350" indent="-514350">
              <a:buFont typeface="+mj-lt"/>
              <a:buAutoNum type="arabicPeriod"/>
            </a:pPr>
            <a:r>
              <a:rPr lang="en-US" dirty="0"/>
              <a:t>Label groups</a:t>
            </a:r>
          </a:p>
          <a:p>
            <a:pPr marL="514350" indent="-514350">
              <a:buFont typeface="+mj-lt"/>
              <a:buAutoNum type="arabicPeriod"/>
            </a:pPr>
            <a:r>
              <a:rPr lang="en-US" dirty="0"/>
              <a:t>Add additional features (i.e., line of best-fit, etc.)</a:t>
            </a:r>
          </a:p>
          <a:p>
            <a:endParaRPr lang="en-US" dirty="0"/>
          </a:p>
          <a:p>
            <a:pPr>
              <a:buBlip>
                <a:blip r:embed="rId2">
                  <a:extLst>
                    <a:ext uri="{96DAC541-7B7A-43D3-8B79-37D633B846F1}">
                      <asvg:svgBlip xmlns:asvg="http://schemas.microsoft.com/office/drawing/2016/SVG/main" r:embed="rId3"/>
                    </a:ext>
                  </a:extLst>
                </a:blip>
              </a:buBlip>
            </a:pPr>
            <a:r>
              <a:rPr lang="en-US" dirty="0"/>
              <a:t>ggplot does the same thing when designing graphs</a:t>
            </a:r>
          </a:p>
        </p:txBody>
      </p:sp>
    </p:spTree>
    <p:extLst>
      <p:ext uri="{BB962C8B-B14F-4D97-AF65-F5344CB8AC3E}">
        <p14:creationId xmlns:p14="http://schemas.microsoft.com/office/powerpoint/2010/main" val="46193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5A1A8-5FE3-C785-F7A2-7B6912798BB9}"/>
              </a:ext>
            </a:extLst>
          </p:cNvPr>
          <p:cNvSpPr>
            <a:spLocks noGrp="1"/>
          </p:cNvSpPr>
          <p:nvPr>
            <p:ph type="title"/>
          </p:nvPr>
        </p:nvSpPr>
        <p:spPr>
          <a:xfrm>
            <a:off x="457200" y="72508"/>
            <a:ext cx="8229600" cy="1143000"/>
          </a:xfrm>
        </p:spPr>
        <p:txBody>
          <a:bodyPr/>
          <a:lstStyle/>
          <a:p>
            <a:r>
              <a:rPr lang="en-US" dirty="0"/>
              <a:t>Let’s get started…</a:t>
            </a:r>
          </a:p>
        </p:txBody>
      </p:sp>
      <p:sp>
        <p:nvSpPr>
          <p:cNvPr id="3" name="Content Placeholder 2">
            <a:extLst>
              <a:ext uri="{FF2B5EF4-FFF2-40B4-BE49-F238E27FC236}">
                <a16:creationId xmlns:a16="http://schemas.microsoft.com/office/drawing/2014/main" id="{F09AC64B-E332-27AF-068A-EDEAA98271A1}"/>
              </a:ext>
            </a:extLst>
          </p:cNvPr>
          <p:cNvSpPr>
            <a:spLocks noGrp="1"/>
          </p:cNvSpPr>
          <p:nvPr>
            <p:ph idx="1"/>
          </p:nvPr>
        </p:nvSpPr>
        <p:spPr/>
        <p:txBody>
          <a:bodyPr>
            <a:normAutofit/>
          </a:bodyPr>
          <a:lstStyle/>
          <a:p>
            <a:r>
              <a:rPr lang="en-US" dirty="0">
                <a:latin typeface="Source Sans Pro" panose="020B0503030403020204" pitchFamily="34" charset="0"/>
                <a:ea typeface="Source Sans Pro" panose="020B0503030403020204" pitchFamily="34" charset="0"/>
              </a:rPr>
              <a:t>Load ggplot2 package into your R environment</a:t>
            </a:r>
          </a:p>
          <a:p>
            <a:endParaRPr lang="en-US" dirty="0">
              <a:latin typeface="Source Sans Pro" panose="020B0503030403020204" pitchFamily="34" charset="0"/>
              <a:ea typeface="Source Sans Pro" panose="020B0503030403020204" pitchFamily="34" charset="0"/>
            </a:endParaRPr>
          </a:p>
          <a:p>
            <a:r>
              <a:rPr lang="en-US" dirty="0">
                <a:latin typeface="Source Sans Pro" panose="020B0503030403020204" pitchFamily="34" charset="0"/>
                <a:ea typeface="Source Sans Pro" panose="020B0503030403020204" pitchFamily="34" charset="0"/>
              </a:rPr>
              <a:t>Set your working directory to a new folder so we keep our data organized</a:t>
            </a:r>
          </a:p>
        </p:txBody>
      </p:sp>
      <p:sp>
        <p:nvSpPr>
          <p:cNvPr id="4" name="TextBox 3">
            <a:extLst>
              <a:ext uri="{FF2B5EF4-FFF2-40B4-BE49-F238E27FC236}">
                <a16:creationId xmlns:a16="http://schemas.microsoft.com/office/drawing/2014/main" id="{D7E675A3-322F-96C0-A1AF-8649D915C466}"/>
              </a:ext>
            </a:extLst>
          </p:cNvPr>
          <p:cNvSpPr txBox="1"/>
          <p:nvPr/>
        </p:nvSpPr>
        <p:spPr>
          <a:xfrm>
            <a:off x="914399" y="2641293"/>
            <a:ext cx="7772401" cy="400110"/>
          </a:xfrm>
          <a:prstGeom prst="rect">
            <a:avLst/>
          </a:prstGeom>
          <a:solidFill>
            <a:schemeClr val="tx1"/>
          </a:solidFill>
        </p:spPr>
        <p:txBody>
          <a:bodyPr wrap="square" rtlCol="0">
            <a:spAutoFit/>
          </a:bodyPr>
          <a:lstStyle/>
          <a:p>
            <a:r>
              <a:rPr lang="en-US" sz="2000" dirty="0">
                <a:solidFill>
                  <a:schemeClr val="bg1"/>
                </a:solidFill>
                <a:latin typeface="Consolas" panose="020B0609020204030204" pitchFamily="49" charset="0"/>
              </a:rPr>
              <a:t>library(ggplot2)</a:t>
            </a:r>
          </a:p>
        </p:txBody>
      </p:sp>
    </p:spTree>
    <p:extLst>
      <p:ext uri="{BB962C8B-B14F-4D97-AF65-F5344CB8AC3E}">
        <p14:creationId xmlns:p14="http://schemas.microsoft.com/office/powerpoint/2010/main" val="33473807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CF5A5-8B5A-030C-3C28-2EF1BF6ED75B}"/>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084260CD-67F9-9C89-375D-14395B935E97}"/>
              </a:ext>
            </a:extLst>
          </p:cNvPr>
          <p:cNvPicPr>
            <a:picLocks noGrp="1" noChangeAspect="1"/>
          </p:cNvPicPr>
          <p:nvPr>
            <p:ph idx="1"/>
          </p:nvPr>
        </p:nvPicPr>
        <p:blipFill>
          <a:blip r:embed="rId2"/>
          <a:stretch>
            <a:fillRect/>
          </a:stretch>
        </p:blipFill>
        <p:spPr>
          <a:xfrm>
            <a:off x="1336148" y="1600200"/>
            <a:ext cx="6471704" cy="4525963"/>
          </a:xfrm>
          <a:prstGeom prst="rect">
            <a:avLst/>
          </a:prstGeom>
        </p:spPr>
      </p:pic>
    </p:spTree>
    <p:extLst>
      <p:ext uri="{BB962C8B-B14F-4D97-AF65-F5344CB8AC3E}">
        <p14:creationId xmlns:p14="http://schemas.microsoft.com/office/powerpoint/2010/main" val="2530121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B8EC7D-2E21-230E-A1C4-28BF422D1E41}"/>
              </a:ext>
            </a:extLst>
          </p:cNvPr>
          <p:cNvSpPr>
            <a:spLocks noGrp="1"/>
          </p:cNvSpPr>
          <p:nvPr>
            <p:ph type="title"/>
          </p:nvPr>
        </p:nvSpPr>
        <p:spPr>
          <a:xfrm>
            <a:off x="457200" y="77321"/>
            <a:ext cx="8229600" cy="1143000"/>
          </a:xfrm>
        </p:spPr>
        <p:txBody>
          <a:bodyPr/>
          <a:lstStyle/>
          <a:p>
            <a:r>
              <a:rPr lang="en-US" dirty="0"/>
              <a:t>Getting started with ggplot2</a:t>
            </a:r>
          </a:p>
        </p:txBody>
      </p:sp>
      <p:sp>
        <p:nvSpPr>
          <p:cNvPr id="3" name="Content Placeholder 2">
            <a:extLst>
              <a:ext uri="{FF2B5EF4-FFF2-40B4-BE49-F238E27FC236}">
                <a16:creationId xmlns:a16="http://schemas.microsoft.com/office/drawing/2014/main" id="{59ACEE48-7DD7-F750-4497-62243FFF5C7E}"/>
              </a:ext>
            </a:extLst>
          </p:cNvPr>
          <p:cNvSpPr>
            <a:spLocks noGrp="1"/>
          </p:cNvSpPr>
          <p:nvPr>
            <p:ph idx="1"/>
          </p:nvPr>
        </p:nvSpPr>
        <p:spPr>
          <a:xfrm>
            <a:off x="457200" y="1600200"/>
            <a:ext cx="8229600" cy="4800600"/>
          </a:xfrm>
        </p:spPr>
        <p:txBody>
          <a:bodyPr>
            <a:normAutofit fontScale="92500"/>
          </a:bodyPr>
          <a:lstStyle/>
          <a:p>
            <a:r>
              <a:rPr lang="en-US" dirty="0"/>
              <a:t>Make sure you have the sorghum </a:t>
            </a:r>
            <a:r>
              <a:rPr lang="en-US" dirty="0" err="1"/>
              <a:t>phenotyper</a:t>
            </a:r>
            <a:r>
              <a:rPr lang="en-US" dirty="0"/>
              <a:t> data read into your environment.</a:t>
            </a:r>
          </a:p>
          <a:p>
            <a:endParaRPr lang="en-US" dirty="0"/>
          </a:p>
          <a:p>
            <a:r>
              <a:rPr lang="en-US" dirty="0"/>
              <a:t>Gather data from the last day of this experiment and store it in an object named </a:t>
            </a:r>
            <a:r>
              <a:rPr lang="en-US" dirty="0" err="1">
                <a:latin typeface="Consolas" panose="020B0609020204030204" pitchFamily="49" charset="0"/>
              </a:rPr>
              <a:t>last_day</a:t>
            </a:r>
            <a:endParaRPr lang="en-US" dirty="0">
              <a:latin typeface="Consolas" panose="020B0609020204030204" pitchFamily="49" charset="0"/>
            </a:endParaRPr>
          </a:p>
          <a:p>
            <a:endParaRPr lang="en-US" dirty="0">
              <a:latin typeface="Source Sans Pro" panose="020B0503030403020204" pitchFamily="34" charset="0"/>
              <a:ea typeface="Source Sans Pro" panose="020B0503030403020204" pitchFamily="34" charset="0"/>
            </a:endParaRPr>
          </a:p>
          <a:p>
            <a:r>
              <a:rPr lang="en-US" dirty="0">
                <a:latin typeface="Source Sans Pro" panose="020B0503030403020204" pitchFamily="34" charset="0"/>
                <a:ea typeface="Source Sans Pro" panose="020B0503030403020204" pitchFamily="34" charset="0"/>
              </a:rPr>
              <a:t>Get in the habit of investigating your subset data to make sure you have the information you need</a:t>
            </a:r>
          </a:p>
        </p:txBody>
      </p:sp>
      <p:sp>
        <p:nvSpPr>
          <p:cNvPr id="4" name="TextBox 3">
            <a:extLst>
              <a:ext uri="{FF2B5EF4-FFF2-40B4-BE49-F238E27FC236}">
                <a16:creationId xmlns:a16="http://schemas.microsoft.com/office/drawing/2014/main" id="{7353D32C-EA0D-A50C-205D-AFFD6D3D936A}"/>
              </a:ext>
            </a:extLst>
          </p:cNvPr>
          <p:cNvSpPr txBox="1"/>
          <p:nvPr/>
        </p:nvSpPr>
        <p:spPr>
          <a:xfrm>
            <a:off x="914399" y="2533715"/>
            <a:ext cx="7772401" cy="707886"/>
          </a:xfrm>
          <a:prstGeom prst="rect">
            <a:avLst/>
          </a:prstGeom>
          <a:solidFill>
            <a:schemeClr val="tx1"/>
          </a:solidFill>
        </p:spPr>
        <p:txBody>
          <a:bodyPr wrap="square" rtlCol="0">
            <a:spAutoFit/>
          </a:bodyPr>
          <a:lstStyle/>
          <a:p>
            <a:r>
              <a:rPr lang="en-US" sz="2000" dirty="0" err="1">
                <a:solidFill>
                  <a:schemeClr val="bg1"/>
                </a:solidFill>
                <a:latin typeface="Consolas" panose="020B0609020204030204" pitchFamily="49" charset="0"/>
              </a:rPr>
              <a:t>sv_shapes</a:t>
            </a:r>
            <a:r>
              <a:rPr lang="en-US" sz="2000" dirty="0">
                <a:solidFill>
                  <a:schemeClr val="bg1"/>
                </a:solidFill>
                <a:latin typeface="Consolas" panose="020B0609020204030204" pitchFamily="49" charset="0"/>
              </a:rPr>
              <a:t> &lt;- read.csv("sorghum_phenotyper_formatted.csv")</a:t>
            </a:r>
          </a:p>
        </p:txBody>
      </p:sp>
      <p:sp>
        <p:nvSpPr>
          <p:cNvPr id="5" name="TextBox 4">
            <a:extLst>
              <a:ext uri="{FF2B5EF4-FFF2-40B4-BE49-F238E27FC236}">
                <a16:creationId xmlns:a16="http://schemas.microsoft.com/office/drawing/2014/main" id="{3CB4A4EB-378C-D6EC-8BBB-4B400A7A6675}"/>
              </a:ext>
            </a:extLst>
          </p:cNvPr>
          <p:cNvSpPr txBox="1"/>
          <p:nvPr/>
        </p:nvSpPr>
        <p:spPr>
          <a:xfrm>
            <a:off x="923361" y="4113314"/>
            <a:ext cx="7772401" cy="707886"/>
          </a:xfrm>
          <a:prstGeom prst="rect">
            <a:avLst/>
          </a:prstGeom>
          <a:solidFill>
            <a:schemeClr val="tx1"/>
          </a:solidFill>
        </p:spPr>
        <p:txBody>
          <a:bodyPr wrap="square" rtlCol="0">
            <a:spAutoFit/>
          </a:bodyPr>
          <a:lstStyle/>
          <a:p>
            <a:r>
              <a:rPr lang="en-US" sz="2000" dirty="0" err="1">
                <a:solidFill>
                  <a:schemeClr val="bg1"/>
                </a:solidFill>
                <a:latin typeface="Consolas" panose="020B0609020204030204" pitchFamily="49" charset="0"/>
              </a:rPr>
              <a:t>last_day</a:t>
            </a:r>
            <a:r>
              <a:rPr lang="en-US" sz="2000" dirty="0">
                <a:solidFill>
                  <a:schemeClr val="bg1"/>
                </a:solidFill>
                <a:latin typeface="Consolas" panose="020B0609020204030204" pitchFamily="49" charset="0"/>
              </a:rPr>
              <a:t> &lt;- </a:t>
            </a:r>
            <a:r>
              <a:rPr lang="en-US" sz="2000" dirty="0" err="1">
                <a:solidFill>
                  <a:schemeClr val="bg1"/>
                </a:solidFill>
                <a:latin typeface="Consolas" panose="020B0609020204030204" pitchFamily="49" charset="0"/>
              </a:rPr>
              <a:t>sv_shapes</a:t>
            </a:r>
            <a:r>
              <a:rPr lang="en-US" sz="2000" dirty="0">
                <a:solidFill>
                  <a:schemeClr val="bg1"/>
                </a:solidFill>
                <a:latin typeface="Consolas" panose="020B0609020204030204" pitchFamily="49" charset="0"/>
              </a:rPr>
              <a:t> %&gt;%</a:t>
            </a:r>
            <a:br>
              <a:rPr lang="en-US" sz="2000" dirty="0">
                <a:solidFill>
                  <a:schemeClr val="bg1"/>
                </a:solidFill>
                <a:latin typeface="Consolas" panose="020B0609020204030204" pitchFamily="49" charset="0"/>
              </a:rPr>
            </a:br>
            <a:r>
              <a:rPr lang="en-US" sz="2000" dirty="0">
                <a:solidFill>
                  <a:schemeClr val="bg1"/>
                </a:solidFill>
                <a:latin typeface="Consolas" panose="020B0609020204030204" pitchFamily="49" charset="0"/>
              </a:rPr>
              <a:t>		filter(DAP==max(DAP))</a:t>
            </a:r>
          </a:p>
        </p:txBody>
      </p:sp>
    </p:spTree>
    <p:extLst>
      <p:ext uri="{BB962C8B-B14F-4D97-AF65-F5344CB8AC3E}">
        <p14:creationId xmlns:p14="http://schemas.microsoft.com/office/powerpoint/2010/main" val="3748614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05098A-3F05-A551-FB66-B82C15AEE2BA}"/>
              </a:ext>
            </a:extLst>
          </p:cNvPr>
          <p:cNvSpPr>
            <a:spLocks noGrp="1"/>
          </p:cNvSpPr>
          <p:nvPr>
            <p:ph type="title"/>
          </p:nvPr>
        </p:nvSpPr>
        <p:spPr>
          <a:xfrm>
            <a:off x="457200" y="96838"/>
            <a:ext cx="8229600" cy="1143000"/>
          </a:xfrm>
        </p:spPr>
        <p:txBody>
          <a:bodyPr>
            <a:normAutofit fontScale="90000"/>
          </a:bodyPr>
          <a:lstStyle/>
          <a:p>
            <a:r>
              <a:rPr lang="en-US" dirty="0"/>
              <a:t>Plotting Area vs. Perimeter on Last Day of Sorghum </a:t>
            </a:r>
            <a:r>
              <a:rPr lang="en-US" dirty="0" err="1"/>
              <a:t>Phenotyper</a:t>
            </a:r>
            <a:r>
              <a:rPr lang="en-US" dirty="0"/>
              <a:t> Experiment</a:t>
            </a:r>
          </a:p>
        </p:txBody>
      </p:sp>
      <p:sp>
        <p:nvSpPr>
          <p:cNvPr id="3" name="Content Placeholder 2">
            <a:extLst>
              <a:ext uri="{FF2B5EF4-FFF2-40B4-BE49-F238E27FC236}">
                <a16:creationId xmlns:a16="http://schemas.microsoft.com/office/drawing/2014/main" id="{17DB644E-38C1-0BDB-7D57-42AA51E94E74}"/>
              </a:ext>
            </a:extLst>
          </p:cNvPr>
          <p:cNvSpPr>
            <a:spLocks noGrp="1"/>
          </p:cNvSpPr>
          <p:nvPr>
            <p:ph idx="1"/>
          </p:nvPr>
        </p:nvSpPr>
        <p:spPr>
          <a:xfrm>
            <a:off x="457200" y="1600200"/>
            <a:ext cx="8229600" cy="4809565"/>
          </a:xfrm>
        </p:spPr>
        <p:txBody>
          <a:bodyPr>
            <a:normAutofit lnSpcReduction="10000"/>
          </a:bodyPr>
          <a:lstStyle/>
          <a:p>
            <a:r>
              <a:rPr lang="en-US" dirty="0"/>
              <a:t>Investigate the data points of our data subset</a:t>
            </a:r>
          </a:p>
          <a:p>
            <a:endParaRPr lang="en-US" dirty="0"/>
          </a:p>
          <a:p>
            <a:r>
              <a:rPr lang="en-US" dirty="0"/>
              <a:t>Making figures with ggplot2</a:t>
            </a:r>
          </a:p>
          <a:p>
            <a:pPr lvl="1"/>
            <a:r>
              <a:rPr lang="en-US" dirty="0"/>
              <a:t>Make a blank figure stored into an object named “</a:t>
            </a:r>
            <a:r>
              <a:rPr lang="en-US" dirty="0">
                <a:latin typeface="Consolas" panose="020B0609020204030204" pitchFamily="49" charset="0"/>
              </a:rPr>
              <a:t>p</a:t>
            </a:r>
            <a:r>
              <a:rPr lang="en-US" dirty="0"/>
              <a:t>”</a:t>
            </a:r>
          </a:p>
          <a:p>
            <a:endParaRPr lang="en-US" dirty="0"/>
          </a:p>
          <a:p>
            <a:endParaRPr lang="en-US" dirty="0"/>
          </a:p>
          <a:p>
            <a:r>
              <a:rPr lang="en-US" dirty="0"/>
              <a:t>Click on the </a:t>
            </a:r>
            <a:r>
              <a:rPr lang="en-US" b="1" i="1" dirty="0"/>
              <a:t>plot</a:t>
            </a:r>
            <a:r>
              <a:rPr lang="en-US" dirty="0"/>
              <a:t> tab to view this “figure”</a:t>
            </a:r>
          </a:p>
          <a:p>
            <a:pPr lvl="1"/>
            <a:r>
              <a:rPr lang="en-US" dirty="0"/>
              <a:t>Do you see a blank gray rectangle?</a:t>
            </a:r>
          </a:p>
          <a:p>
            <a:endParaRPr lang="en-US" dirty="0"/>
          </a:p>
        </p:txBody>
      </p:sp>
      <p:sp>
        <p:nvSpPr>
          <p:cNvPr id="6" name="TextBox 5">
            <a:extLst>
              <a:ext uri="{FF2B5EF4-FFF2-40B4-BE49-F238E27FC236}">
                <a16:creationId xmlns:a16="http://schemas.microsoft.com/office/drawing/2014/main" id="{512A4B6A-AB5F-AA1D-6011-C77108A66B07}"/>
              </a:ext>
            </a:extLst>
          </p:cNvPr>
          <p:cNvSpPr txBox="1"/>
          <p:nvPr/>
        </p:nvSpPr>
        <p:spPr>
          <a:xfrm>
            <a:off x="914399" y="2085480"/>
            <a:ext cx="7772401" cy="400110"/>
          </a:xfrm>
          <a:prstGeom prst="rect">
            <a:avLst/>
          </a:prstGeom>
          <a:solidFill>
            <a:schemeClr val="tx1"/>
          </a:solidFill>
        </p:spPr>
        <p:txBody>
          <a:bodyPr wrap="square" rtlCol="0">
            <a:spAutoFit/>
          </a:bodyPr>
          <a:lstStyle/>
          <a:p>
            <a:r>
              <a:rPr lang="en-US" sz="2000" dirty="0">
                <a:solidFill>
                  <a:schemeClr val="bg1"/>
                </a:solidFill>
                <a:latin typeface="Consolas" panose="020B0609020204030204" pitchFamily="49" charset="0"/>
              </a:rPr>
              <a:t>plot(data=</a:t>
            </a:r>
            <a:r>
              <a:rPr lang="en-US" sz="2000" dirty="0" err="1">
                <a:solidFill>
                  <a:schemeClr val="bg1"/>
                </a:solidFill>
                <a:latin typeface="Consolas" panose="020B0609020204030204" pitchFamily="49" charset="0"/>
              </a:rPr>
              <a:t>last_day</a:t>
            </a:r>
            <a:r>
              <a:rPr lang="en-US" sz="2000" dirty="0">
                <a:solidFill>
                  <a:schemeClr val="bg1"/>
                </a:solidFill>
                <a:latin typeface="Consolas" panose="020B0609020204030204" pitchFamily="49" charset="0"/>
              </a:rPr>
              <a:t>, </a:t>
            </a:r>
            <a:r>
              <a:rPr lang="en-US" sz="2000" dirty="0" err="1">
                <a:solidFill>
                  <a:schemeClr val="bg1"/>
                </a:solidFill>
                <a:latin typeface="Consolas" panose="020B0609020204030204" pitchFamily="49" charset="0"/>
              </a:rPr>
              <a:t>area~perimeter</a:t>
            </a:r>
            <a:r>
              <a:rPr lang="en-US" sz="2000" dirty="0">
                <a:solidFill>
                  <a:schemeClr val="bg1"/>
                </a:solidFill>
                <a:latin typeface="Consolas" panose="020B0609020204030204" pitchFamily="49" charset="0"/>
              </a:rPr>
              <a:t>)</a:t>
            </a:r>
          </a:p>
        </p:txBody>
      </p:sp>
      <p:sp>
        <p:nvSpPr>
          <p:cNvPr id="7" name="TextBox 6">
            <a:extLst>
              <a:ext uri="{FF2B5EF4-FFF2-40B4-BE49-F238E27FC236}">
                <a16:creationId xmlns:a16="http://schemas.microsoft.com/office/drawing/2014/main" id="{51CE5BD7-E66D-E858-EB28-B8285A3CF742}"/>
              </a:ext>
            </a:extLst>
          </p:cNvPr>
          <p:cNvSpPr txBox="1"/>
          <p:nvPr/>
        </p:nvSpPr>
        <p:spPr>
          <a:xfrm>
            <a:off x="914399" y="4093734"/>
            <a:ext cx="7772401" cy="707886"/>
          </a:xfrm>
          <a:prstGeom prst="rect">
            <a:avLst/>
          </a:prstGeom>
          <a:solidFill>
            <a:schemeClr val="tx1"/>
          </a:solidFill>
        </p:spPr>
        <p:txBody>
          <a:bodyPr wrap="square" rtlCol="0">
            <a:spAutoFit/>
          </a:bodyPr>
          <a:lstStyle/>
          <a:p>
            <a:r>
              <a:rPr lang="en-US" sz="2000" dirty="0">
                <a:solidFill>
                  <a:schemeClr val="bg1"/>
                </a:solidFill>
                <a:latin typeface="Consolas" panose="020B0609020204030204" pitchFamily="49" charset="0"/>
              </a:rPr>
              <a:t>p &lt;- ggplot()</a:t>
            </a:r>
          </a:p>
          <a:p>
            <a:r>
              <a:rPr lang="en-US" sz="2000" dirty="0">
                <a:solidFill>
                  <a:schemeClr val="bg1"/>
                </a:solidFill>
                <a:latin typeface="Consolas" panose="020B0609020204030204" pitchFamily="49" charset="0"/>
              </a:rPr>
              <a:t>p</a:t>
            </a:r>
          </a:p>
        </p:txBody>
      </p:sp>
    </p:spTree>
    <p:extLst>
      <p:ext uri="{BB962C8B-B14F-4D97-AF65-F5344CB8AC3E}">
        <p14:creationId xmlns:p14="http://schemas.microsoft.com/office/powerpoint/2010/main" val="239924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F8E84B-27D1-687A-C539-176A9F6C9FC8}"/>
              </a:ext>
            </a:extLst>
          </p:cNvPr>
          <p:cNvSpPr>
            <a:spLocks noGrp="1"/>
          </p:cNvSpPr>
          <p:nvPr>
            <p:ph type="title"/>
          </p:nvPr>
        </p:nvSpPr>
        <p:spPr>
          <a:xfrm>
            <a:off x="457200" y="103188"/>
            <a:ext cx="8229600" cy="1143000"/>
          </a:xfrm>
        </p:spPr>
        <p:txBody>
          <a:bodyPr>
            <a:normAutofit fontScale="90000"/>
          </a:bodyPr>
          <a:lstStyle/>
          <a:p>
            <a:r>
              <a:rPr lang="en-US" dirty="0"/>
              <a:t>Plotting Area vs. Perimeter on Last Day of Sorghum </a:t>
            </a:r>
            <a:r>
              <a:rPr lang="en-US" dirty="0" err="1"/>
              <a:t>Phenotyper</a:t>
            </a:r>
            <a:r>
              <a:rPr lang="en-US" dirty="0"/>
              <a:t> Experiment</a:t>
            </a:r>
          </a:p>
        </p:txBody>
      </p:sp>
      <p:sp>
        <p:nvSpPr>
          <p:cNvPr id="3" name="Content Placeholder 2">
            <a:extLst>
              <a:ext uri="{FF2B5EF4-FFF2-40B4-BE49-F238E27FC236}">
                <a16:creationId xmlns:a16="http://schemas.microsoft.com/office/drawing/2014/main" id="{8E3BA055-8C91-A52E-A983-87E8869598A8}"/>
              </a:ext>
            </a:extLst>
          </p:cNvPr>
          <p:cNvSpPr>
            <a:spLocks noGrp="1"/>
          </p:cNvSpPr>
          <p:nvPr>
            <p:ph idx="1"/>
          </p:nvPr>
        </p:nvSpPr>
        <p:spPr>
          <a:xfrm>
            <a:off x="63500" y="1354447"/>
            <a:ext cx="4762500" cy="5284805"/>
          </a:xfrm>
        </p:spPr>
        <p:txBody>
          <a:bodyPr>
            <a:normAutofit/>
          </a:bodyPr>
          <a:lstStyle/>
          <a:p>
            <a:r>
              <a:rPr lang="en-US" dirty="0"/>
              <a:t>Define the data that you are going to use:</a:t>
            </a:r>
          </a:p>
          <a:p>
            <a:endParaRPr lang="en-US" dirty="0"/>
          </a:p>
          <a:p>
            <a:endParaRPr lang="en-US" dirty="0"/>
          </a:p>
          <a:p>
            <a:r>
              <a:rPr lang="en-US" dirty="0"/>
              <a:t>Now, we establish the information on the x- and y-axes</a:t>
            </a:r>
          </a:p>
          <a:p>
            <a:endParaRPr lang="en-US" dirty="0"/>
          </a:p>
        </p:txBody>
      </p:sp>
      <p:pic>
        <p:nvPicPr>
          <p:cNvPr id="6" name="Picture 5">
            <a:extLst>
              <a:ext uri="{FF2B5EF4-FFF2-40B4-BE49-F238E27FC236}">
                <a16:creationId xmlns:a16="http://schemas.microsoft.com/office/drawing/2014/main" id="{8F314A4A-9D3B-FF39-3442-0A1DA245C433}"/>
              </a:ext>
            </a:extLst>
          </p:cNvPr>
          <p:cNvPicPr>
            <a:picLocks noChangeAspect="1"/>
          </p:cNvPicPr>
          <p:nvPr/>
        </p:nvPicPr>
        <p:blipFill>
          <a:blip r:embed="rId3"/>
          <a:stretch>
            <a:fillRect/>
          </a:stretch>
        </p:blipFill>
        <p:spPr>
          <a:xfrm>
            <a:off x="5107266" y="3996850"/>
            <a:ext cx="3651251" cy="2553489"/>
          </a:xfrm>
          <a:prstGeom prst="rect">
            <a:avLst/>
          </a:prstGeom>
        </p:spPr>
      </p:pic>
      <p:pic>
        <p:nvPicPr>
          <p:cNvPr id="8" name="Picture 7">
            <a:extLst>
              <a:ext uri="{FF2B5EF4-FFF2-40B4-BE49-F238E27FC236}">
                <a16:creationId xmlns:a16="http://schemas.microsoft.com/office/drawing/2014/main" id="{C36884FB-4B97-8774-5377-4FD0A03615B5}"/>
              </a:ext>
            </a:extLst>
          </p:cNvPr>
          <p:cNvPicPr>
            <a:picLocks noChangeAspect="1"/>
          </p:cNvPicPr>
          <p:nvPr/>
        </p:nvPicPr>
        <p:blipFill>
          <a:blip r:embed="rId4"/>
          <a:stretch>
            <a:fillRect/>
          </a:stretch>
        </p:blipFill>
        <p:spPr>
          <a:xfrm>
            <a:off x="5107266" y="1360290"/>
            <a:ext cx="3651251" cy="2553489"/>
          </a:xfrm>
          <a:prstGeom prst="rect">
            <a:avLst/>
          </a:prstGeom>
        </p:spPr>
      </p:pic>
      <p:sp>
        <p:nvSpPr>
          <p:cNvPr id="5" name="TextBox 4">
            <a:extLst>
              <a:ext uri="{FF2B5EF4-FFF2-40B4-BE49-F238E27FC236}">
                <a16:creationId xmlns:a16="http://schemas.microsoft.com/office/drawing/2014/main" id="{769E6480-81B0-8048-0FC9-1E4949698AF9}"/>
              </a:ext>
            </a:extLst>
          </p:cNvPr>
          <p:cNvSpPr txBox="1"/>
          <p:nvPr/>
        </p:nvSpPr>
        <p:spPr>
          <a:xfrm>
            <a:off x="457201" y="2389226"/>
            <a:ext cx="4425948" cy="1015663"/>
          </a:xfrm>
          <a:prstGeom prst="rect">
            <a:avLst/>
          </a:prstGeom>
          <a:solidFill>
            <a:schemeClr val="tx1"/>
          </a:solidFill>
        </p:spPr>
        <p:txBody>
          <a:bodyPr wrap="square" rtlCol="0">
            <a:spAutoFit/>
          </a:bodyPr>
          <a:lstStyle/>
          <a:p>
            <a:r>
              <a:rPr lang="en-US" sz="2000" dirty="0">
                <a:solidFill>
                  <a:schemeClr val="bg1"/>
                </a:solidFill>
                <a:latin typeface="Consolas" panose="020B0609020204030204" pitchFamily="49" charset="0"/>
              </a:rPr>
              <a:t>p1 &lt;- </a:t>
            </a:r>
            <a:r>
              <a:rPr lang="en-US" sz="2000" dirty="0" err="1">
                <a:solidFill>
                  <a:schemeClr val="bg1"/>
                </a:solidFill>
                <a:latin typeface="Consolas" panose="020B0609020204030204" pitchFamily="49" charset="0"/>
              </a:rPr>
              <a:t>last_day</a:t>
            </a:r>
            <a:r>
              <a:rPr lang="en-US" sz="2000" dirty="0">
                <a:solidFill>
                  <a:schemeClr val="bg1"/>
                </a:solidFill>
                <a:latin typeface="Consolas" panose="020B0609020204030204" pitchFamily="49" charset="0"/>
              </a:rPr>
              <a:t> %&gt;%</a:t>
            </a:r>
            <a:br>
              <a:rPr lang="en-US" sz="2000" dirty="0">
                <a:solidFill>
                  <a:schemeClr val="bg1"/>
                </a:solidFill>
                <a:latin typeface="Consolas" panose="020B0609020204030204" pitchFamily="49" charset="0"/>
              </a:rPr>
            </a:br>
            <a:r>
              <a:rPr lang="en-US" sz="2000" dirty="0">
                <a:solidFill>
                  <a:schemeClr val="bg1"/>
                </a:solidFill>
                <a:latin typeface="Consolas" panose="020B0609020204030204" pitchFamily="49" charset="0"/>
              </a:rPr>
              <a:t>	ggplot()</a:t>
            </a:r>
          </a:p>
          <a:p>
            <a:r>
              <a:rPr lang="en-US" sz="2000" dirty="0">
                <a:solidFill>
                  <a:schemeClr val="bg1"/>
                </a:solidFill>
                <a:latin typeface="Consolas" panose="020B0609020204030204" pitchFamily="49" charset="0"/>
              </a:rPr>
              <a:t>p1</a:t>
            </a:r>
          </a:p>
        </p:txBody>
      </p:sp>
      <p:sp>
        <p:nvSpPr>
          <p:cNvPr id="7" name="TextBox 6">
            <a:extLst>
              <a:ext uri="{FF2B5EF4-FFF2-40B4-BE49-F238E27FC236}">
                <a16:creationId xmlns:a16="http://schemas.microsoft.com/office/drawing/2014/main" id="{009DCF5D-A6A5-DAE9-81D1-6618D213F5C8}"/>
              </a:ext>
            </a:extLst>
          </p:cNvPr>
          <p:cNvSpPr txBox="1"/>
          <p:nvPr/>
        </p:nvSpPr>
        <p:spPr>
          <a:xfrm>
            <a:off x="457200" y="5151228"/>
            <a:ext cx="4425949" cy="1015663"/>
          </a:xfrm>
          <a:prstGeom prst="rect">
            <a:avLst/>
          </a:prstGeom>
          <a:solidFill>
            <a:schemeClr val="tx1"/>
          </a:solidFill>
        </p:spPr>
        <p:txBody>
          <a:bodyPr wrap="square" rtlCol="0">
            <a:spAutoFit/>
          </a:bodyPr>
          <a:lstStyle/>
          <a:p>
            <a:r>
              <a:rPr lang="en-US" sz="2000" dirty="0">
                <a:solidFill>
                  <a:schemeClr val="bg1"/>
                </a:solidFill>
                <a:latin typeface="Consolas" panose="020B0609020204030204" pitchFamily="49" charset="0"/>
              </a:rPr>
              <a:t>p2 &lt;- </a:t>
            </a:r>
            <a:r>
              <a:rPr lang="en-US" sz="2000" dirty="0" err="1">
                <a:solidFill>
                  <a:schemeClr val="bg1"/>
                </a:solidFill>
                <a:latin typeface="Consolas" panose="020B0609020204030204" pitchFamily="49" charset="0"/>
              </a:rPr>
              <a:t>last_day</a:t>
            </a:r>
            <a:r>
              <a:rPr lang="en-US" sz="2000" dirty="0">
                <a:solidFill>
                  <a:schemeClr val="bg1"/>
                </a:solidFill>
                <a:latin typeface="Consolas" panose="020B0609020204030204" pitchFamily="49" charset="0"/>
              </a:rPr>
              <a:t> %&gt;%</a:t>
            </a:r>
            <a:br>
              <a:rPr lang="en-US" sz="2000" dirty="0">
                <a:solidFill>
                  <a:schemeClr val="bg1"/>
                </a:solidFill>
                <a:latin typeface="Consolas" panose="020B0609020204030204" pitchFamily="49" charset="0"/>
              </a:rPr>
            </a:br>
            <a:r>
              <a:rPr lang="en-US" sz="2000" dirty="0">
                <a:solidFill>
                  <a:schemeClr val="bg1"/>
                </a:solidFill>
                <a:latin typeface="Consolas" panose="020B0609020204030204" pitchFamily="49" charset="0"/>
              </a:rPr>
              <a:t>	ggplot(aes(</a:t>
            </a:r>
            <a:r>
              <a:rPr lang="en-US" sz="2000" dirty="0" err="1">
                <a:solidFill>
                  <a:schemeClr val="bg1"/>
                </a:solidFill>
                <a:latin typeface="Consolas" panose="020B0609020204030204" pitchFamily="49" charset="0"/>
              </a:rPr>
              <a:t>perimeter,area</a:t>
            </a:r>
            <a:r>
              <a:rPr lang="en-US" sz="2000" dirty="0">
                <a:solidFill>
                  <a:schemeClr val="bg1"/>
                </a:solidFill>
                <a:latin typeface="Consolas" panose="020B0609020204030204" pitchFamily="49" charset="0"/>
              </a:rPr>
              <a:t>))</a:t>
            </a:r>
          </a:p>
          <a:p>
            <a:r>
              <a:rPr lang="en-US" sz="2000" dirty="0">
                <a:solidFill>
                  <a:schemeClr val="bg1"/>
                </a:solidFill>
                <a:latin typeface="Consolas" panose="020B0609020204030204" pitchFamily="49" charset="0"/>
              </a:rPr>
              <a:t>p2</a:t>
            </a:r>
          </a:p>
        </p:txBody>
      </p:sp>
      <p:sp>
        <p:nvSpPr>
          <p:cNvPr id="4" name="TextBox 3">
            <a:extLst>
              <a:ext uri="{FF2B5EF4-FFF2-40B4-BE49-F238E27FC236}">
                <a16:creationId xmlns:a16="http://schemas.microsoft.com/office/drawing/2014/main" id="{0B899D09-04DB-41ED-5719-9B0D0DE33210}"/>
              </a:ext>
            </a:extLst>
          </p:cNvPr>
          <p:cNvSpPr txBox="1"/>
          <p:nvPr/>
        </p:nvSpPr>
        <p:spPr>
          <a:xfrm>
            <a:off x="2916890" y="5563592"/>
            <a:ext cx="2381250" cy="769441"/>
          </a:xfrm>
          <a:prstGeom prst="rect">
            <a:avLst/>
          </a:prstGeom>
          <a:noFill/>
        </p:spPr>
        <p:txBody>
          <a:bodyPr wrap="square" rtlCol="0">
            <a:spAutoFit/>
          </a:bodyPr>
          <a:lstStyle/>
          <a:p>
            <a:r>
              <a:rPr lang="en-US" sz="4400" dirty="0">
                <a:solidFill>
                  <a:srgbClr val="00B050"/>
                </a:solidFill>
                <a:latin typeface="Source Sans Pro" panose="020B0503030403020204" pitchFamily="34" charset="0"/>
                <a:ea typeface="Source Sans Pro" panose="020B0503030403020204" pitchFamily="34" charset="0"/>
              </a:rPr>
              <a:t>x        y</a:t>
            </a:r>
          </a:p>
        </p:txBody>
      </p:sp>
      <p:sp>
        <p:nvSpPr>
          <p:cNvPr id="9" name="Rectangle 8">
            <a:extLst>
              <a:ext uri="{FF2B5EF4-FFF2-40B4-BE49-F238E27FC236}">
                <a16:creationId xmlns:a16="http://schemas.microsoft.com/office/drawing/2014/main" id="{EDF8AE9C-64A4-EF8D-0F54-6A59F6FC6A8B}"/>
              </a:ext>
            </a:extLst>
          </p:cNvPr>
          <p:cNvSpPr/>
          <p:nvPr/>
        </p:nvSpPr>
        <p:spPr>
          <a:xfrm>
            <a:off x="4661646" y="6333033"/>
            <a:ext cx="445620" cy="421779"/>
          </a:xfrm>
          <a:prstGeom prst="rect">
            <a:avLst/>
          </a:prstGeom>
          <a:solidFill>
            <a:srgbClr val="EEEEEE"/>
          </a:solidFill>
          <a:ln>
            <a:solidFill>
              <a:srgbClr val="EEEE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2060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0"/>
        <p:cNvGrpSpPr/>
        <p:nvPr/>
      </p:nvGrpSpPr>
      <p:grpSpPr>
        <a:xfrm>
          <a:off x="0" y="0"/>
          <a:ext cx="0" cy="0"/>
          <a:chOff x="0" y="0"/>
          <a:chExt cx="0" cy="0"/>
        </a:xfrm>
      </p:grpSpPr>
      <p:grpSp>
        <p:nvGrpSpPr>
          <p:cNvPr id="42" name="Group 41">
            <a:extLst>
              <a:ext uri="{FF2B5EF4-FFF2-40B4-BE49-F238E27FC236}">
                <a16:creationId xmlns:a16="http://schemas.microsoft.com/office/drawing/2014/main" id="{AB21DC0E-204A-BE67-160A-7511E5A2AA5A}"/>
              </a:ext>
            </a:extLst>
          </p:cNvPr>
          <p:cNvGrpSpPr/>
          <p:nvPr/>
        </p:nvGrpSpPr>
        <p:grpSpPr>
          <a:xfrm>
            <a:off x="4556262" y="3681994"/>
            <a:ext cx="1838288" cy="1956967"/>
            <a:chOff x="2068328" y="3681994"/>
            <a:chExt cx="1838288" cy="1956967"/>
          </a:xfrm>
        </p:grpSpPr>
        <p:pic>
          <p:nvPicPr>
            <p:cNvPr id="41" name="Picture 40">
              <a:extLst>
                <a:ext uri="{FF2B5EF4-FFF2-40B4-BE49-F238E27FC236}">
                  <a16:creationId xmlns:a16="http://schemas.microsoft.com/office/drawing/2014/main" id="{395869C0-C431-5093-FC40-1F97ACB67E86}"/>
                </a:ext>
              </a:extLst>
            </p:cNvPr>
            <p:cNvPicPr>
              <a:picLocks noChangeAspect="1"/>
            </p:cNvPicPr>
            <p:nvPr/>
          </p:nvPicPr>
          <p:blipFill>
            <a:blip r:embed="rId3"/>
            <a:stretch>
              <a:fillRect/>
            </a:stretch>
          </p:blipFill>
          <p:spPr>
            <a:xfrm>
              <a:off x="2479787" y="3681994"/>
              <a:ext cx="1212000" cy="1212001"/>
            </a:xfrm>
            <a:prstGeom prst="ellipse">
              <a:avLst/>
            </a:prstGeom>
          </p:spPr>
        </p:pic>
        <p:sp>
          <p:nvSpPr>
            <p:cNvPr id="38" name="Google Shape;665;p74">
              <a:extLst>
                <a:ext uri="{FF2B5EF4-FFF2-40B4-BE49-F238E27FC236}">
                  <a16:creationId xmlns:a16="http://schemas.microsoft.com/office/drawing/2014/main" id="{FE153E65-4B46-7B59-8E45-9DDFF1F1BDF2}"/>
                </a:ext>
              </a:extLst>
            </p:cNvPr>
            <p:cNvSpPr txBox="1"/>
            <p:nvPr/>
          </p:nvSpPr>
          <p:spPr>
            <a:xfrm>
              <a:off x="2068328" y="4939041"/>
              <a:ext cx="1838288" cy="652800"/>
            </a:xfrm>
            <a:prstGeom prst="rect">
              <a:avLst/>
            </a:prstGeom>
            <a:noFill/>
            <a:ln>
              <a:noFill/>
            </a:ln>
          </p:spPr>
          <p:txBody>
            <a:bodyPr spcFirstLastPara="1" wrap="square" lIns="91425" tIns="45700" rIns="91425" bIns="45700" anchor="t" anchorCtr="0">
              <a:noAutofit/>
            </a:bodyPr>
            <a:lstStyle/>
            <a:p>
              <a:pPr algn="ctr" defTabSz="914378">
                <a:lnSpc>
                  <a:spcPct val="90000"/>
                </a:lnSpc>
                <a:buClr>
                  <a:srgbClr val="3CA8D5"/>
                </a:buClr>
                <a:buSzPts val="1200"/>
              </a:pPr>
              <a:r>
                <a:rPr lang="en" sz="1200" b="1" kern="0" dirty="0">
                  <a:solidFill>
                    <a:srgbClr val="E8553B"/>
                  </a:solidFill>
                  <a:latin typeface="Arial"/>
                  <a:ea typeface="Arial"/>
                  <a:cs typeface="Arial"/>
                  <a:sym typeface="Arial"/>
                </a:rPr>
                <a:t>DHIRAJ SRIVASTAVA, </a:t>
              </a:r>
              <a:br>
                <a:rPr lang="en" sz="1400" b="1" kern="0" dirty="0">
                  <a:solidFill>
                    <a:srgbClr val="E8553B"/>
                  </a:solidFill>
                  <a:latin typeface="Arial"/>
                  <a:ea typeface="Arial"/>
                  <a:cs typeface="Arial"/>
                  <a:sym typeface="Arial"/>
                </a:rPr>
              </a:br>
              <a:r>
                <a:rPr lang="en" sz="1100" i="1" kern="0" dirty="0">
                  <a:solidFill>
                    <a:srgbClr val="3CA8D5"/>
                  </a:solidFill>
                  <a:latin typeface="Arial"/>
                  <a:ea typeface="Arial"/>
                  <a:cs typeface="Arial"/>
                  <a:sym typeface="Arial"/>
                </a:rPr>
                <a:t>Geospatial Data Scientist</a:t>
              </a:r>
              <a:endParaRPr sz="1400" kern="0" dirty="0">
                <a:solidFill>
                  <a:srgbClr val="000000"/>
                </a:solidFill>
                <a:latin typeface="Arial"/>
                <a:cs typeface="Arial"/>
                <a:sym typeface="Arial"/>
              </a:endParaRPr>
            </a:p>
          </p:txBody>
        </p:sp>
        <p:sp>
          <p:nvSpPr>
            <p:cNvPr id="40" name="TextBox 39">
              <a:extLst>
                <a:ext uri="{FF2B5EF4-FFF2-40B4-BE49-F238E27FC236}">
                  <a16:creationId xmlns:a16="http://schemas.microsoft.com/office/drawing/2014/main" id="{24C44B01-1B3F-5440-96C1-8033E3AF8ADB}"/>
                </a:ext>
              </a:extLst>
            </p:cNvPr>
            <p:cNvSpPr txBox="1"/>
            <p:nvPr/>
          </p:nvSpPr>
          <p:spPr>
            <a:xfrm>
              <a:off x="2121303" y="5385045"/>
              <a:ext cx="1686680" cy="253916"/>
            </a:xfrm>
            <a:prstGeom prst="rect">
              <a:avLst/>
            </a:prstGeom>
            <a:noFill/>
          </p:spPr>
          <p:txBody>
            <a:bodyPr wrap="none" rtlCol="0">
              <a:spAutoFit/>
            </a:bodyPr>
            <a:lstStyle/>
            <a:p>
              <a:pPr algn="ctr"/>
              <a:r>
                <a:rPr lang="en-US" sz="1050" dirty="0"/>
                <a:t>Data Science / Phenotyping</a:t>
              </a:r>
            </a:p>
          </p:txBody>
        </p:sp>
      </p:grpSp>
      <p:grpSp>
        <p:nvGrpSpPr>
          <p:cNvPr id="4" name="Google Shape;664;p74">
            <a:extLst>
              <a:ext uri="{FF2B5EF4-FFF2-40B4-BE49-F238E27FC236}">
                <a16:creationId xmlns:a16="http://schemas.microsoft.com/office/drawing/2014/main" id="{C9BE8142-FDB7-DB12-82EC-58982DDF1B87}"/>
              </a:ext>
            </a:extLst>
          </p:cNvPr>
          <p:cNvGrpSpPr/>
          <p:nvPr/>
        </p:nvGrpSpPr>
        <p:grpSpPr>
          <a:xfrm>
            <a:off x="2187958" y="1486706"/>
            <a:ext cx="1795800" cy="1898699"/>
            <a:chOff x="2187958" y="629455"/>
            <a:chExt cx="1795800" cy="1898699"/>
          </a:xfrm>
        </p:grpSpPr>
        <p:sp>
          <p:nvSpPr>
            <p:cNvPr id="6" name="Google Shape;665;p74">
              <a:extLst>
                <a:ext uri="{FF2B5EF4-FFF2-40B4-BE49-F238E27FC236}">
                  <a16:creationId xmlns:a16="http://schemas.microsoft.com/office/drawing/2014/main" id="{333D7FA3-1798-04FD-749B-DC0C90896F51}"/>
                </a:ext>
              </a:extLst>
            </p:cNvPr>
            <p:cNvSpPr txBox="1"/>
            <p:nvPr/>
          </p:nvSpPr>
          <p:spPr>
            <a:xfrm>
              <a:off x="2187958" y="1875354"/>
              <a:ext cx="1795800" cy="652800"/>
            </a:xfrm>
            <a:prstGeom prst="rect">
              <a:avLst/>
            </a:prstGeom>
            <a:noFill/>
            <a:ln>
              <a:noFill/>
            </a:ln>
          </p:spPr>
          <p:txBody>
            <a:bodyPr spcFirstLastPara="1" wrap="square" lIns="91425" tIns="45700" rIns="91425" bIns="45700" anchor="t" anchorCtr="0">
              <a:noAutofit/>
            </a:bodyPr>
            <a:lstStyle/>
            <a:p>
              <a:pPr algn="ctr" defTabSz="914378">
                <a:lnSpc>
                  <a:spcPct val="90000"/>
                </a:lnSpc>
                <a:buClr>
                  <a:srgbClr val="3CA8D5"/>
                </a:buClr>
                <a:buSzPts val="1200"/>
              </a:pPr>
              <a:r>
                <a:rPr lang="en" sz="1200" b="1" kern="0" dirty="0">
                  <a:solidFill>
                    <a:srgbClr val="E8553B"/>
                  </a:solidFill>
                  <a:latin typeface="Arial"/>
                  <a:ea typeface="Arial"/>
                  <a:cs typeface="Arial"/>
                  <a:sym typeface="Arial"/>
                </a:rPr>
                <a:t>NOAH FAHLGREN, </a:t>
              </a:r>
              <a:br>
                <a:rPr lang="en" sz="1400" b="1" kern="0" dirty="0">
                  <a:solidFill>
                    <a:srgbClr val="E8553B"/>
                  </a:solidFill>
                  <a:latin typeface="Arial"/>
                  <a:ea typeface="Arial"/>
                  <a:cs typeface="Arial"/>
                  <a:sym typeface="Arial"/>
                </a:rPr>
              </a:br>
              <a:r>
                <a:rPr lang="en" sz="1100" i="1" kern="0" dirty="0">
                  <a:solidFill>
                    <a:srgbClr val="3CA8D5"/>
                  </a:solidFill>
                  <a:latin typeface="Arial"/>
                  <a:ea typeface="Arial"/>
                  <a:cs typeface="Arial"/>
                  <a:sym typeface="Arial"/>
                </a:rPr>
                <a:t>PhD, Director and Principal Investigator</a:t>
              </a:r>
              <a:endParaRPr sz="1400" kern="0" dirty="0">
                <a:solidFill>
                  <a:srgbClr val="000000"/>
                </a:solidFill>
                <a:latin typeface="Arial"/>
                <a:cs typeface="Arial"/>
                <a:sym typeface="Arial"/>
              </a:endParaRPr>
            </a:p>
          </p:txBody>
        </p:sp>
        <p:pic>
          <p:nvPicPr>
            <p:cNvPr id="14" name="Google Shape;666;p74">
              <a:extLst>
                <a:ext uri="{FF2B5EF4-FFF2-40B4-BE49-F238E27FC236}">
                  <a16:creationId xmlns:a16="http://schemas.microsoft.com/office/drawing/2014/main" id="{3C073A9B-F835-28E9-BA44-60FE9131BBF0}"/>
                </a:ext>
              </a:extLst>
            </p:cNvPr>
            <p:cNvPicPr preferRelativeResize="0"/>
            <p:nvPr/>
          </p:nvPicPr>
          <p:blipFill>
            <a:blip r:embed="rId4"/>
            <a:srcRect/>
            <a:stretch/>
          </p:blipFill>
          <p:spPr>
            <a:xfrm>
              <a:off x="2479787" y="629455"/>
              <a:ext cx="1212000" cy="1212000"/>
            </a:xfrm>
            <a:prstGeom prst="ellipse">
              <a:avLst/>
            </a:prstGeom>
            <a:noFill/>
            <a:ln>
              <a:noFill/>
            </a:ln>
          </p:spPr>
        </p:pic>
      </p:grpSp>
      <p:grpSp>
        <p:nvGrpSpPr>
          <p:cNvPr id="16" name="Google Shape;667;p74">
            <a:extLst>
              <a:ext uri="{FF2B5EF4-FFF2-40B4-BE49-F238E27FC236}">
                <a16:creationId xmlns:a16="http://schemas.microsoft.com/office/drawing/2014/main" id="{9EE9C6D6-7539-55D6-1FB1-012027D56C7F}"/>
              </a:ext>
            </a:extLst>
          </p:cNvPr>
          <p:cNvGrpSpPr/>
          <p:nvPr/>
        </p:nvGrpSpPr>
        <p:grpSpPr>
          <a:xfrm>
            <a:off x="3820850" y="1486706"/>
            <a:ext cx="1795800" cy="1898699"/>
            <a:chOff x="3814376" y="629455"/>
            <a:chExt cx="1795800" cy="1898699"/>
          </a:xfrm>
        </p:grpSpPr>
        <p:pic>
          <p:nvPicPr>
            <p:cNvPr id="17" name="Google Shape;668;p74">
              <a:extLst>
                <a:ext uri="{FF2B5EF4-FFF2-40B4-BE49-F238E27FC236}">
                  <a16:creationId xmlns:a16="http://schemas.microsoft.com/office/drawing/2014/main" id="{9C733DA6-AFA1-23C2-F7F6-EB549D3C4168}"/>
                </a:ext>
              </a:extLst>
            </p:cNvPr>
            <p:cNvPicPr preferRelativeResize="0"/>
            <p:nvPr/>
          </p:nvPicPr>
          <p:blipFill>
            <a:blip r:embed="rId5"/>
            <a:srcRect l="736" r="736"/>
            <a:stretch/>
          </p:blipFill>
          <p:spPr>
            <a:xfrm>
              <a:off x="4089254" y="629455"/>
              <a:ext cx="1245900" cy="1245900"/>
            </a:xfrm>
            <a:prstGeom prst="ellipse">
              <a:avLst/>
            </a:prstGeom>
            <a:noFill/>
            <a:ln>
              <a:noFill/>
            </a:ln>
          </p:spPr>
        </p:pic>
        <p:sp>
          <p:nvSpPr>
            <p:cNvPr id="18" name="Google Shape;669;p74">
              <a:extLst>
                <a:ext uri="{FF2B5EF4-FFF2-40B4-BE49-F238E27FC236}">
                  <a16:creationId xmlns:a16="http://schemas.microsoft.com/office/drawing/2014/main" id="{27CF6C52-EC10-1817-7D7D-C98CE46B512C}"/>
                </a:ext>
              </a:extLst>
            </p:cNvPr>
            <p:cNvSpPr txBox="1"/>
            <p:nvPr/>
          </p:nvSpPr>
          <p:spPr>
            <a:xfrm>
              <a:off x="3814376" y="1875354"/>
              <a:ext cx="1795800" cy="652800"/>
            </a:xfrm>
            <a:prstGeom prst="rect">
              <a:avLst/>
            </a:prstGeom>
            <a:noFill/>
            <a:ln>
              <a:noFill/>
            </a:ln>
          </p:spPr>
          <p:txBody>
            <a:bodyPr spcFirstLastPara="1" wrap="square" lIns="91425" tIns="45700" rIns="91425" bIns="45700" anchor="t" anchorCtr="0">
              <a:noAutofit/>
            </a:bodyPr>
            <a:lstStyle/>
            <a:p>
              <a:pPr algn="ctr" defTabSz="914378">
                <a:lnSpc>
                  <a:spcPct val="90000"/>
                </a:lnSpc>
                <a:buClr>
                  <a:srgbClr val="3CA8D5"/>
                </a:buClr>
                <a:buSzPts val="1200"/>
              </a:pPr>
              <a:r>
                <a:rPr lang="en" sz="1200" b="1" kern="0">
                  <a:solidFill>
                    <a:srgbClr val="E8553B"/>
                  </a:solidFill>
                  <a:latin typeface="Arial"/>
                  <a:ea typeface="Arial"/>
                  <a:cs typeface="Arial"/>
                  <a:sym typeface="Arial"/>
                </a:rPr>
                <a:t>MAO LI, </a:t>
              </a:r>
              <a:br>
                <a:rPr lang="en" sz="1400" b="1" kern="0">
                  <a:solidFill>
                    <a:srgbClr val="E8553B"/>
                  </a:solidFill>
                  <a:latin typeface="Arial"/>
                  <a:ea typeface="Arial"/>
                  <a:cs typeface="Arial"/>
                  <a:sym typeface="Arial"/>
                </a:rPr>
              </a:br>
              <a:r>
                <a:rPr lang="en" sz="1100" i="1" kern="0">
                  <a:solidFill>
                    <a:srgbClr val="3CA8D5"/>
                  </a:solidFill>
                  <a:latin typeface="Arial"/>
                  <a:ea typeface="Arial"/>
                  <a:cs typeface="Arial"/>
                  <a:sym typeface="Arial"/>
                </a:rPr>
                <a:t>PhD, Principal Investigator</a:t>
              </a:r>
              <a:endParaRPr sz="1400" kern="0">
                <a:solidFill>
                  <a:srgbClr val="000000"/>
                </a:solidFill>
                <a:latin typeface="Arial"/>
                <a:cs typeface="Arial"/>
                <a:sym typeface="Arial"/>
              </a:endParaRPr>
            </a:p>
          </p:txBody>
        </p:sp>
      </p:grpSp>
      <p:grpSp>
        <p:nvGrpSpPr>
          <p:cNvPr id="19" name="Google Shape;670;p74">
            <a:extLst>
              <a:ext uri="{FF2B5EF4-FFF2-40B4-BE49-F238E27FC236}">
                <a16:creationId xmlns:a16="http://schemas.microsoft.com/office/drawing/2014/main" id="{4FFED415-D116-AB53-40F3-3AB622FC8BDF}"/>
              </a:ext>
            </a:extLst>
          </p:cNvPr>
          <p:cNvGrpSpPr/>
          <p:nvPr/>
        </p:nvGrpSpPr>
        <p:grpSpPr>
          <a:xfrm>
            <a:off x="5453742" y="1486706"/>
            <a:ext cx="1795800" cy="1898699"/>
            <a:chOff x="5457744" y="629455"/>
            <a:chExt cx="1795800" cy="1898699"/>
          </a:xfrm>
        </p:grpSpPr>
        <p:pic>
          <p:nvPicPr>
            <p:cNvPr id="20" name="Google Shape;671;p74">
              <a:extLst>
                <a:ext uri="{FF2B5EF4-FFF2-40B4-BE49-F238E27FC236}">
                  <a16:creationId xmlns:a16="http://schemas.microsoft.com/office/drawing/2014/main" id="{3DFF1569-7E2B-D980-12B4-3E8FA87B5AF0}"/>
                </a:ext>
              </a:extLst>
            </p:cNvPr>
            <p:cNvPicPr preferRelativeResize="0"/>
            <p:nvPr/>
          </p:nvPicPr>
          <p:blipFill>
            <a:blip r:embed="rId6"/>
            <a:srcRect/>
            <a:stretch/>
          </p:blipFill>
          <p:spPr>
            <a:xfrm>
              <a:off x="5732623" y="629455"/>
              <a:ext cx="1245900" cy="1245900"/>
            </a:xfrm>
            <a:prstGeom prst="ellipse">
              <a:avLst/>
            </a:prstGeom>
            <a:noFill/>
            <a:ln>
              <a:noFill/>
            </a:ln>
          </p:spPr>
        </p:pic>
        <p:sp>
          <p:nvSpPr>
            <p:cNvPr id="21" name="Google Shape;672;p74">
              <a:extLst>
                <a:ext uri="{FF2B5EF4-FFF2-40B4-BE49-F238E27FC236}">
                  <a16:creationId xmlns:a16="http://schemas.microsoft.com/office/drawing/2014/main" id="{F1BE7B4F-1500-B757-FE3C-44E2C8FE10D2}"/>
                </a:ext>
              </a:extLst>
            </p:cNvPr>
            <p:cNvSpPr txBox="1"/>
            <p:nvPr/>
          </p:nvSpPr>
          <p:spPr>
            <a:xfrm>
              <a:off x="5457744" y="1875354"/>
              <a:ext cx="1795800" cy="652800"/>
            </a:xfrm>
            <a:prstGeom prst="rect">
              <a:avLst/>
            </a:prstGeom>
            <a:noFill/>
            <a:ln>
              <a:noFill/>
            </a:ln>
          </p:spPr>
          <p:txBody>
            <a:bodyPr spcFirstLastPara="1" wrap="square" lIns="91425" tIns="45700" rIns="91425" bIns="45700" anchor="t" anchorCtr="0">
              <a:noAutofit/>
            </a:bodyPr>
            <a:lstStyle/>
            <a:p>
              <a:pPr algn="ctr" defTabSz="914378">
                <a:lnSpc>
                  <a:spcPct val="90000"/>
                </a:lnSpc>
                <a:buClr>
                  <a:srgbClr val="3CA8D5"/>
                </a:buClr>
                <a:buSzPts val="1200"/>
              </a:pPr>
              <a:r>
                <a:rPr lang="en" sz="1200" b="1" kern="0" dirty="0">
                  <a:solidFill>
                    <a:srgbClr val="E8553B"/>
                  </a:solidFill>
                  <a:latin typeface="Arial"/>
                  <a:ea typeface="Arial"/>
                  <a:cs typeface="Arial"/>
                  <a:sym typeface="Arial"/>
                </a:rPr>
                <a:t>PARAG BHATT,</a:t>
              </a:r>
              <a:r>
                <a:rPr lang="en" sz="1400" b="1" kern="0" dirty="0">
                  <a:solidFill>
                    <a:srgbClr val="E8553B"/>
                  </a:solidFill>
                  <a:latin typeface="Arial"/>
                  <a:ea typeface="Arial"/>
                  <a:cs typeface="Arial"/>
                  <a:sym typeface="Arial"/>
                </a:rPr>
                <a:t> </a:t>
              </a:r>
              <a:br>
                <a:rPr lang="en" sz="1600" kern="0" dirty="0">
                  <a:solidFill>
                    <a:srgbClr val="E8553B"/>
                  </a:solidFill>
                  <a:latin typeface="Arial"/>
                  <a:ea typeface="Arial"/>
                  <a:cs typeface="Arial"/>
                  <a:sym typeface="Arial"/>
                </a:rPr>
              </a:br>
              <a:r>
                <a:rPr lang="en" sz="1100" i="1" kern="0" dirty="0">
                  <a:solidFill>
                    <a:srgbClr val="3CA8D5"/>
                  </a:solidFill>
                  <a:latin typeface="Arial"/>
                  <a:ea typeface="Arial"/>
                  <a:cs typeface="Arial"/>
                  <a:sym typeface="Arial"/>
                </a:rPr>
                <a:t>PhD, Data Science Trainer</a:t>
              </a:r>
              <a:endParaRPr sz="1400" kern="0" dirty="0">
                <a:solidFill>
                  <a:srgbClr val="000000"/>
                </a:solidFill>
                <a:latin typeface="Arial"/>
                <a:cs typeface="Arial"/>
                <a:sym typeface="Arial"/>
              </a:endParaRPr>
            </a:p>
          </p:txBody>
        </p:sp>
      </p:grpSp>
      <p:grpSp>
        <p:nvGrpSpPr>
          <p:cNvPr id="28" name="Google Shape;679;p74">
            <a:extLst>
              <a:ext uri="{FF2B5EF4-FFF2-40B4-BE49-F238E27FC236}">
                <a16:creationId xmlns:a16="http://schemas.microsoft.com/office/drawing/2014/main" id="{590EAF09-5E31-4773-1C70-15F4BEB99E85}"/>
              </a:ext>
            </a:extLst>
          </p:cNvPr>
          <p:cNvGrpSpPr/>
          <p:nvPr/>
        </p:nvGrpSpPr>
        <p:grpSpPr>
          <a:xfrm>
            <a:off x="7086634" y="1515550"/>
            <a:ext cx="1795800" cy="1898699"/>
            <a:chOff x="2187958" y="629455"/>
            <a:chExt cx="1795800" cy="1898699"/>
          </a:xfrm>
        </p:grpSpPr>
        <p:sp>
          <p:nvSpPr>
            <p:cNvPr id="29" name="Google Shape;680;p74">
              <a:extLst>
                <a:ext uri="{FF2B5EF4-FFF2-40B4-BE49-F238E27FC236}">
                  <a16:creationId xmlns:a16="http://schemas.microsoft.com/office/drawing/2014/main" id="{FC7CFFE2-5CCD-30C2-1E15-6E5020A93E21}"/>
                </a:ext>
              </a:extLst>
            </p:cNvPr>
            <p:cNvSpPr txBox="1"/>
            <p:nvPr/>
          </p:nvSpPr>
          <p:spPr>
            <a:xfrm>
              <a:off x="2187958" y="1875354"/>
              <a:ext cx="1795800" cy="652800"/>
            </a:xfrm>
            <a:prstGeom prst="rect">
              <a:avLst/>
            </a:prstGeom>
            <a:noFill/>
            <a:ln>
              <a:noFill/>
            </a:ln>
          </p:spPr>
          <p:txBody>
            <a:bodyPr spcFirstLastPara="1" wrap="square" lIns="91425" tIns="45700" rIns="91425" bIns="45700" anchor="t" anchorCtr="0">
              <a:noAutofit/>
            </a:bodyPr>
            <a:lstStyle/>
            <a:p>
              <a:pPr algn="ctr" defTabSz="914378">
                <a:lnSpc>
                  <a:spcPct val="90000"/>
                </a:lnSpc>
                <a:buClr>
                  <a:srgbClr val="3CA8D5"/>
                </a:buClr>
                <a:buSzPts val="1200"/>
              </a:pPr>
              <a:r>
                <a:rPr lang="en" sz="1200" b="1" kern="0" dirty="0">
                  <a:solidFill>
                    <a:srgbClr val="E8553B"/>
                  </a:solidFill>
                  <a:latin typeface="Arial"/>
                  <a:ea typeface="Arial"/>
                  <a:cs typeface="Arial"/>
                  <a:sym typeface="Arial"/>
                </a:rPr>
                <a:t>JOSH ROTHHAUPT, </a:t>
              </a:r>
              <a:br>
                <a:rPr lang="en" sz="1400" b="1" kern="0" dirty="0">
                  <a:solidFill>
                    <a:srgbClr val="E8553B"/>
                  </a:solidFill>
                  <a:latin typeface="Arial"/>
                  <a:ea typeface="Arial"/>
                  <a:cs typeface="Arial"/>
                  <a:sym typeface="Arial"/>
                </a:rPr>
              </a:br>
              <a:r>
                <a:rPr lang="en" sz="1100" i="1" kern="0" dirty="0">
                  <a:solidFill>
                    <a:srgbClr val="3CA8D5"/>
                  </a:solidFill>
                  <a:latin typeface="Arial"/>
                  <a:ea typeface="Arial"/>
                  <a:cs typeface="Arial"/>
                  <a:sym typeface="Arial"/>
                </a:rPr>
                <a:t>MS, Data Scientist</a:t>
              </a:r>
              <a:endParaRPr sz="1400" kern="0" dirty="0">
                <a:solidFill>
                  <a:srgbClr val="000000"/>
                </a:solidFill>
                <a:latin typeface="Arial"/>
                <a:cs typeface="Arial"/>
                <a:sym typeface="Arial"/>
              </a:endParaRPr>
            </a:p>
          </p:txBody>
        </p:sp>
        <p:pic>
          <p:nvPicPr>
            <p:cNvPr id="30" name="Google Shape;681;p74">
              <a:extLst>
                <a:ext uri="{FF2B5EF4-FFF2-40B4-BE49-F238E27FC236}">
                  <a16:creationId xmlns:a16="http://schemas.microsoft.com/office/drawing/2014/main" id="{0029582A-F085-349D-D152-69771463BB7A}"/>
                </a:ext>
              </a:extLst>
            </p:cNvPr>
            <p:cNvPicPr preferRelativeResize="0"/>
            <p:nvPr/>
          </p:nvPicPr>
          <p:blipFill>
            <a:blip r:embed="rId7"/>
            <a:srcRect/>
            <a:stretch/>
          </p:blipFill>
          <p:spPr>
            <a:xfrm>
              <a:off x="2479787" y="629455"/>
              <a:ext cx="1212000" cy="1212000"/>
            </a:xfrm>
            <a:prstGeom prst="ellipse">
              <a:avLst/>
            </a:prstGeom>
            <a:noFill/>
            <a:ln>
              <a:noFill/>
            </a:ln>
          </p:spPr>
        </p:pic>
      </p:grpSp>
      <p:sp>
        <p:nvSpPr>
          <p:cNvPr id="661" name="Google Shape;661;p74"/>
          <p:cNvSpPr/>
          <p:nvPr/>
        </p:nvSpPr>
        <p:spPr>
          <a:xfrm rot="-914008">
            <a:off x="-399877" y="354115"/>
            <a:ext cx="2792799" cy="2280872"/>
          </a:xfrm>
          <a:custGeom>
            <a:avLst/>
            <a:gdLst/>
            <a:ahLst/>
            <a:cxnLst/>
            <a:rect l="l" t="t" r="r" b="b"/>
            <a:pathLst>
              <a:path w="2405954" h="1964937" extrusionOk="0">
                <a:moveTo>
                  <a:pt x="261801" y="1712031"/>
                </a:moveTo>
                <a:cubicBezTo>
                  <a:pt x="108437" y="1564453"/>
                  <a:pt x="271382" y="1407073"/>
                  <a:pt x="239731" y="1212973"/>
                </a:cubicBezTo>
                <a:cubicBezTo>
                  <a:pt x="208080" y="1018873"/>
                  <a:pt x="-121979" y="821364"/>
                  <a:pt x="48747" y="535855"/>
                </a:cubicBezTo>
                <a:cubicBezTo>
                  <a:pt x="306463" y="291597"/>
                  <a:pt x="732170" y="465463"/>
                  <a:pt x="882125" y="350659"/>
                </a:cubicBezTo>
                <a:cubicBezTo>
                  <a:pt x="1113102" y="224281"/>
                  <a:pt x="1147176" y="40904"/>
                  <a:pt x="1446188" y="3286"/>
                </a:cubicBezTo>
                <a:cubicBezTo>
                  <a:pt x="1745200" y="-34332"/>
                  <a:pt x="1719697" y="259745"/>
                  <a:pt x="1877548" y="437470"/>
                </a:cubicBezTo>
                <a:cubicBezTo>
                  <a:pt x="2104847" y="638345"/>
                  <a:pt x="2427051" y="721432"/>
                  <a:pt x="2404868" y="1133298"/>
                </a:cubicBezTo>
                <a:cubicBezTo>
                  <a:pt x="2382685" y="1545164"/>
                  <a:pt x="1762429" y="1383453"/>
                  <a:pt x="1674991" y="1537064"/>
                </a:cubicBezTo>
                <a:cubicBezTo>
                  <a:pt x="1471806" y="1684888"/>
                  <a:pt x="1485736" y="1863019"/>
                  <a:pt x="1266781" y="1945006"/>
                </a:cubicBezTo>
                <a:cubicBezTo>
                  <a:pt x="1047826" y="2026993"/>
                  <a:pt x="898186" y="1837288"/>
                  <a:pt x="743229" y="1716472"/>
                </a:cubicBezTo>
                <a:cubicBezTo>
                  <a:pt x="588272" y="1636167"/>
                  <a:pt x="415165" y="1859609"/>
                  <a:pt x="261801" y="1712031"/>
                </a:cubicBezTo>
                <a:close/>
              </a:path>
            </a:pathLst>
          </a:custGeom>
          <a:solidFill>
            <a:schemeClr val="accent4"/>
          </a:solidFill>
          <a:ln>
            <a:noFill/>
          </a:ln>
        </p:spPr>
        <p:txBody>
          <a:bodyPr spcFirstLastPara="1" wrap="square" lIns="91425" tIns="45700" rIns="91425" bIns="45700" anchor="ctr" anchorCtr="0">
            <a:noAutofit/>
          </a:bodyPr>
          <a:lstStyle/>
          <a:p>
            <a:pPr algn="ctr" defTabSz="914378">
              <a:buClr>
                <a:srgbClr val="FFFFFF"/>
              </a:buClr>
              <a:buSzPts val="1800"/>
            </a:pPr>
            <a:endParaRPr kern="0">
              <a:solidFill>
                <a:srgbClr val="FFFFFF"/>
              </a:solidFill>
              <a:latin typeface="Calibri"/>
              <a:ea typeface="Calibri"/>
              <a:cs typeface="Calibri"/>
              <a:sym typeface="Calibri"/>
            </a:endParaRPr>
          </a:p>
        </p:txBody>
      </p:sp>
      <p:sp>
        <p:nvSpPr>
          <p:cNvPr id="662" name="Google Shape;662;p74"/>
          <p:cNvSpPr/>
          <p:nvPr/>
        </p:nvSpPr>
        <p:spPr>
          <a:xfrm rot="-743116">
            <a:off x="-206491" y="134702"/>
            <a:ext cx="2789462" cy="2312931"/>
          </a:xfrm>
          <a:custGeom>
            <a:avLst/>
            <a:gdLst/>
            <a:ahLst/>
            <a:cxnLst/>
            <a:rect l="l" t="t" r="r" b="b"/>
            <a:pathLst>
              <a:path w="1840908" h="1526421" extrusionOk="0">
                <a:moveTo>
                  <a:pt x="4852" y="864308"/>
                </a:moveTo>
                <a:cubicBezTo>
                  <a:pt x="-62529" y="37591"/>
                  <a:pt x="589244" y="20951"/>
                  <a:pt x="881439" y="1471"/>
                </a:cubicBezTo>
                <a:cubicBezTo>
                  <a:pt x="1173634" y="-18009"/>
                  <a:pt x="1840528" y="155773"/>
                  <a:pt x="1840528" y="541175"/>
                </a:cubicBezTo>
                <a:cubicBezTo>
                  <a:pt x="1861153" y="995329"/>
                  <a:pt x="1036131" y="1446408"/>
                  <a:pt x="867689" y="1500264"/>
                </a:cubicBezTo>
                <a:cubicBezTo>
                  <a:pt x="699247" y="1554120"/>
                  <a:pt x="64437" y="1595370"/>
                  <a:pt x="4852" y="864308"/>
                </a:cubicBezTo>
                <a:close/>
              </a:path>
            </a:pathLst>
          </a:custGeom>
          <a:solidFill>
            <a:schemeClr val="accent6"/>
          </a:solidFill>
          <a:ln>
            <a:noFill/>
          </a:ln>
        </p:spPr>
        <p:txBody>
          <a:bodyPr spcFirstLastPara="1" wrap="square" lIns="91425" tIns="45700" rIns="91425" bIns="45700" anchor="ctr" anchorCtr="0">
            <a:noAutofit/>
          </a:bodyPr>
          <a:lstStyle/>
          <a:p>
            <a:pPr algn="ctr" defTabSz="914378">
              <a:buClr>
                <a:srgbClr val="FFFFFF"/>
              </a:buClr>
              <a:buSzPts val="1800"/>
            </a:pPr>
            <a:endParaRPr kern="0">
              <a:solidFill>
                <a:srgbClr val="FFFFFF"/>
              </a:solidFill>
              <a:latin typeface="Calibri"/>
              <a:ea typeface="Calibri"/>
              <a:cs typeface="Calibri"/>
              <a:sym typeface="Calibri"/>
            </a:endParaRPr>
          </a:p>
        </p:txBody>
      </p:sp>
      <p:sp>
        <p:nvSpPr>
          <p:cNvPr id="663" name="Google Shape;663;p74"/>
          <p:cNvSpPr txBox="1"/>
          <p:nvPr/>
        </p:nvSpPr>
        <p:spPr>
          <a:xfrm>
            <a:off x="430520" y="1304726"/>
            <a:ext cx="1544100" cy="528900"/>
          </a:xfrm>
          <a:prstGeom prst="rect">
            <a:avLst/>
          </a:prstGeom>
          <a:noFill/>
          <a:ln>
            <a:noFill/>
          </a:ln>
        </p:spPr>
        <p:txBody>
          <a:bodyPr spcFirstLastPara="1" wrap="square" lIns="91425" tIns="45700" rIns="91425" bIns="45700" anchor="t" anchorCtr="0">
            <a:noAutofit/>
          </a:bodyPr>
          <a:lstStyle/>
          <a:p>
            <a:pPr defTabSz="914378">
              <a:lnSpc>
                <a:spcPct val="90000"/>
              </a:lnSpc>
              <a:buClr>
                <a:srgbClr val="004968"/>
              </a:buClr>
              <a:buSzPts val="2400"/>
            </a:pPr>
            <a:r>
              <a:rPr lang="en" sz="2400" b="1" kern="0">
                <a:solidFill>
                  <a:srgbClr val="004968"/>
                </a:solidFill>
                <a:latin typeface="Georgia"/>
                <a:ea typeface="Georgia"/>
                <a:cs typeface="Georgia"/>
                <a:sym typeface="Georgia"/>
              </a:rPr>
              <a:t>Data ScienceTeam</a:t>
            </a:r>
            <a:endParaRPr sz="2400" b="1" kern="0">
              <a:solidFill>
                <a:srgbClr val="004968"/>
              </a:solidFill>
              <a:latin typeface="Georgia"/>
              <a:ea typeface="Georgia"/>
              <a:cs typeface="Georgia"/>
              <a:sym typeface="Georgia"/>
            </a:endParaRPr>
          </a:p>
        </p:txBody>
      </p:sp>
      <p:pic>
        <p:nvPicPr>
          <p:cNvPr id="688" name="Google Shape;688;p74"/>
          <p:cNvPicPr preferRelativeResize="0"/>
          <p:nvPr/>
        </p:nvPicPr>
        <p:blipFill rotWithShape="1">
          <a:blip r:embed="rId8">
            <a:alphaModFix amt="30000"/>
          </a:blip>
          <a:srcRect t="-3906"/>
          <a:stretch/>
        </p:blipFill>
        <p:spPr>
          <a:xfrm>
            <a:off x="8811683" y="5496413"/>
            <a:ext cx="310101" cy="473104"/>
          </a:xfrm>
          <a:prstGeom prst="rect">
            <a:avLst/>
          </a:prstGeom>
          <a:noFill/>
          <a:ln>
            <a:noFill/>
          </a:ln>
        </p:spPr>
      </p:pic>
      <p:sp>
        <p:nvSpPr>
          <p:cNvPr id="2" name="Google Shape;362;p64">
            <a:extLst>
              <a:ext uri="{FF2B5EF4-FFF2-40B4-BE49-F238E27FC236}">
                <a16:creationId xmlns:a16="http://schemas.microsoft.com/office/drawing/2014/main" id="{E488E16A-733C-BFEB-0522-7F9A1192CCC7}"/>
              </a:ext>
            </a:extLst>
          </p:cNvPr>
          <p:cNvSpPr txBox="1">
            <a:spLocks noGrp="1"/>
          </p:cNvSpPr>
          <p:nvPr>
            <p:ph type="sldNum" idx="12"/>
          </p:nvPr>
        </p:nvSpPr>
        <p:spPr>
          <a:prstGeom prst="rect">
            <a:avLst/>
          </a:prstGeom>
          <a:noFill/>
          <a:ln>
            <a:noFill/>
          </a:ln>
        </p:spPr>
        <p:txBody>
          <a:bodyPr spcFirstLastPara="1" vert="horz" wrap="square" lIns="91425" tIns="45700" rIns="91425" bIns="45700" rtlCol="0" anchor="ctr" anchorCtr="0">
            <a:noAutofit/>
          </a:bodyPr>
          <a:lstStyle/>
          <a:p>
            <a:pPr defTabSz="914378">
              <a:buClr>
                <a:srgbClr val="004968"/>
              </a:buClr>
              <a:buSzPts val="800"/>
            </a:pPr>
            <a:fld id="{00000000-1234-1234-1234-123412341234}" type="slidenum">
              <a:rPr lang="en" kern="0">
                <a:solidFill>
                  <a:srgbClr val="004968"/>
                </a:solidFill>
              </a:rPr>
              <a:pPr defTabSz="914378">
                <a:buClr>
                  <a:srgbClr val="004968"/>
                </a:buClr>
                <a:buSzPts val="800"/>
              </a:pPr>
              <a:t>3</a:t>
            </a:fld>
            <a:endParaRPr kern="0" dirty="0">
              <a:solidFill>
                <a:srgbClr val="004968"/>
              </a:solidFill>
            </a:endParaRPr>
          </a:p>
        </p:txBody>
      </p:sp>
      <p:sp>
        <p:nvSpPr>
          <p:cNvPr id="3" name="TextBox 2">
            <a:extLst>
              <a:ext uri="{FF2B5EF4-FFF2-40B4-BE49-F238E27FC236}">
                <a16:creationId xmlns:a16="http://schemas.microsoft.com/office/drawing/2014/main" id="{64E58D93-3370-3B81-48E0-C9A2DF98BB17}"/>
              </a:ext>
            </a:extLst>
          </p:cNvPr>
          <p:cNvSpPr txBox="1"/>
          <p:nvPr/>
        </p:nvSpPr>
        <p:spPr>
          <a:xfrm>
            <a:off x="2238440" y="3237736"/>
            <a:ext cx="1694695" cy="253916"/>
          </a:xfrm>
          <a:prstGeom prst="rect">
            <a:avLst/>
          </a:prstGeom>
          <a:noFill/>
        </p:spPr>
        <p:txBody>
          <a:bodyPr wrap="none" rtlCol="0">
            <a:spAutoFit/>
          </a:bodyPr>
          <a:lstStyle/>
          <a:p>
            <a:pPr algn="ctr"/>
            <a:r>
              <a:rPr lang="en-US" sz="1050" dirty="0"/>
              <a:t>Data Science / Fahlgren Lab</a:t>
            </a:r>
          </a:p>
        </p:txBody>
      </p:sp>
      <p:sp>
        <p:nvSpPr>
          <p:cNvPr id="5" name="TextBox 4">
            <a:extLst>
              <a:ext uri="{FF2B5EF4-FFF2-40B4-BE49-F238E27FC236}">
                <a16:creationId xmlns:a16="http://schemas.microsoft.com/office/drawing/2014/main" id="{5E701739-4D9A-6BB4-49AD-1A0AD898CB48}"/>
              </a:ext>
            </a:extLst>
          </p:cNvPr>
          <p:cNvSpPr txBox="1"/>
          <p:nvPr/>
        </p:nvSpPr>
        <p:spPr>
          <a:xfrm>
            <a:off x="4167158" y="3237736"/>
            <a:ext cx="1103187" cy="253916"/>
          </a:xfrm>
          <a:prstGeom prst="rect">
            <a:avLst/>
          </a:prstGeom>
          <a:noFill/>
        </p:spPr>
        <p:txBody>
          <a:bodyPr wrap="none" rtlCol="0">
            <a:spAutoFit/>
          </a:bodyPr>
          <a:lstStyle/>
          <a:p>
            <a:pPr algn="ctr"/>
            <a:r>
              <a:rPr lang="en-US" sz="1050" dirty="0"/>
              <a:t>Li Lab / </a:t>
            </a:r>
            <a:r>
              <a:rPr lang="en-US" sz="1050" dirty="0" err="1"/>
              <a:t>Topp</a:t>
            </a:r>
            <a:r>
              <a:rPr lang="en-US" sz="1050" dirty="0"/>
              <a:t> Lab</a:t>
            </a:r>
          </a:p>
        </p:txBody>
      </p:sp>
      <p:sp>
        <p:nvSpPr>
          <p:cNvPr id="7" name="TextBox 6">
            <a:extLst>
              <a:ext uri="{FF2B5EF4-FFF2-40B4-BE49-F238E27FC236}">
                <a16:creationId xmlns:a16="http://schemas.microsoft.com/office/drawing/2014/main" id="{85164757-D4B3-2A74-3BCA-8B837836D0FE}"/>
              </a:ext>
            </a:extLst>
          </p:cNvPr>
          <p:cNvSpPr txBox="1"/>
          <p:nvPr/>
        </p:nvSpPr>
        <p:spPr>
          <a:xfrm>
            <a:off x="5711747" y="3237736"/>
            <a:ext cx="1282723" cy="253916"/>
          </a:xfrm>
          <a:prstGeom prst="rect">
            <a:avLst/>
          </a:prstGeom>
          <a:noFill/>
        </p:spPr>
        <p:txBody>
          <a:bodyPr wrap="none" rtlCol="0">
            <a:spAutoFit/>
          </a:bodyPr>
          <a:lstStyle/>
          <a:p>
            <a:pPr algn="ctr"/>
            <a:r>
              <a:rPr lang="en-US" sz="1050" dirty="0"/>
              <a:t>Data Science / EROL</a:t>
            </a:r>
          </a:p>
        </p:txBody>
      </p:sp>
      <p:grpSp>
        <p:nvGrpSpPr>
          <p:cNvPr id="44" name="Group 43">
            <a:extLst>
              <a:ext uri="{FF2B5EF4-FFF2-40B4-BE49-F238E27FC236}">
                <a16:creationId xmlns:a16="http://schemas.microsoft.com/office/drawing/2014/main" id="{A3DCC2EE-6141-5F1D-114B-AAA26B2EF05C}"/>
              </a:ext>
            </a:extLst>
          </p:cNvPr>
          <p:cNvGrpSpPr/>
          <p:nvPr/>
        </p:nvGrpSpPr>
        <p:grpSpPr>
          <a:xfrm>
            <a:off x="2942601" y="3681994"/>
            <a:ext cx="1795800" cy="1956967"/>
            <a:chOff x="3816682" y="3681994"/>
            <a:chExt cx="1795800" cy="1956967"/>
          </a:xfrm>
        </p:grpSpPr>
        <p:grpSp>
          <p:nvGrpSpPr>
            <p:cNvPr id="31" name="Google Shape;682;p74">
              <a:extLst>
                <a:ext uri="{FF2B5EF4-FFF2-40B4-BE49-F238E27FC236}">
                  <a16:creationId xmlns:a16="http://schemas.microsoft.com/office/drawing/2014/main" id="{D53B6595-4F5F-6B49-10FF-EBC342C3E660}"/>
                </a:ext>
              </a:extLst>
            </p:cNvPr>
            <p:cNvGrpSpPr/>
            <p:nvPr/>
          </p:nvGrpSpPr>
          <p:grpSpPr>
            <a:xfrm>
              <a:off x="3816682" y="3681994"/>
              <a:ext cx="1795800" cy="1898699"/>
              <a:chOff x="2187958" y="629455"/>
              <a:chExt cx="1795800" cy="1898699"/>
            </a:xfrm>
          </p:grpSpPr>
          <p:sp>
            <p:nvSpPr>
              <p:cNvPr id="32" name="Google Shape;683;p74">
                <a:extLst>
                  <a:ext uri="{FF2B5EF4-FFF2-40B4-BE49-F238E27FC236}">
                    <a16:creationId xmlns:a16="http://schemas.microsoft.com/office/drawing/2014/main" id="{D59CA303-29E4-2328-043D-8576A5847B61}"/>
                  </a:ext>
                </a:extLst>
              </p:cNvPr>
              <p:cNvSpPr txBox="1"/>
              <p:nvPr/>
            </p:nvSpPr>
            <p:spPr>
              <a:xfrm>
                <a:off x="2187958" y="1875354"/>
                <a:ext cx="1795800" cy="652800"/>
              </a:xfrm>
              <a:prstGeom prst="rect">
                <a:avLst/>
              </a:prstGeom>
              <a:noFill/>
              <a:ln>
                <a:noFill/>
              </a:ln>
            </p:spPr>
            <p:txBody>
              <a:bodyPr spcFirstLastPara="1" wrap="square" lIns="91425" tIns="45700" rIns="91425" bIns="45700" anchor="t" anchorCtr="0">
                <a:noAutofit/>
              </a:bodyPr>
              <a:lstStyle/>
              <a:p>
                <a:pPr algn="ctr" defTabSz="914378">
                  <a:lnSpc>
                    <a:spcPct val="90000"/>
                  </a:lnSpc>
                  <a:buClr>
                    <a:srgbClr val="3CA8D5"/>
                  </a:buClr>
                  <a:buSzPts val="1200"/>
                </a:pPr>
                <a:r>
                  <a:rPr lang="en" sz="1200" b="1" kern="0">
                    <a:solidFill>
                      <a:srgbClr val="E8553B"/>
                    </a:solidFill>
                    <a:latin typeface="Arial"/>
                    <a:ea typeface="Arial"/>
                    <a:cs typeface="Arial"/>
                    <a:sym typeface="Arial"/>
                  </a:rPr>
                  <a:t>HALEY SCHUHL, </a:t>
                </a:r>
                <a:br>
                  <a:rPr lang="en" sz="1400" b="1" kern="0">
                    <a:solidFill>
                      <a:srgbClr val="E8553B"/>
                    </a:solidFill>
                    <a:latin typeface="Arial"/>
                    <a:ea typeface="Arial"/>
                    <a:cs typeface="Arial"/>
                    <a:sym typeface="Arial"/>
                  </a:rPr>
                </a:br>
                <a:r>
                  <a:rPr lang="en" sz="1100" i="1" kern="0">
                    <a:solidFill>
                      <a:srgbClr val="3CA8D5"/>
                    </a:solidFill>
                    <a:latin typeface="Arial"/>
                    <a:ea typeface="Arial"/>
                    <a:cs typeface="Arial"/>
                    <a:sym typeface="Arial"/>
                  </a:rPr>
                  <a:t>MS, Data Scientist</a:t>
                </a:r>
                <a:endParaRPr sz="1400" kern="0">
                  <a:solidFill>
                    <a:srgbClr val="000000"/>
                  </a:solidFill>
                  <a:latin typeface="Arial"/>
                  <a:cs typeface="Arial"/>
                  <a:sym typeface="Arial"/>
                </a:endParaRPr>
              </a:p>
            </p:txBody>
          </p:sp>
          <p:pic>
            <p:nvPicPr>
              <p:cNvPr id="33" name="Google Shape;684;p74">
                <a:extLst>
                  <a:ext uri="{FF2B5EF4-FFF2-40B4-BE49-F238E27FC236}">
                    <a16:creationId xmlns:a16="http://schemas.microsoft.com/office/drawing/2014/main" id="{405CF85B-2E37-7A48-D50A-1D6E9825B755}"/>
                  </a:ext>
                </a:extLst>
              </p:cNvPr>
              <p:cNvPicPr preferRelativeResize="0"/>
              <p:nvPr/>
            </p:nvPicPr>
            <p:blipFill>
              <a:blip r:embed="rId9"/>
              <a:srcRect l="551" r="551"/>
              <a:stretch/>
            </p:blipFill>
            <p:spPr>
              <a:xfrm>
                <a:off x="2479787" y="629455"/>
                <a:ext cx="1212000" cy="1212000"/>
              </a:xfrm>
              <a:prstGeom prst="ellipse">
                <a:avLst/>
              </a:prstGeom>
              <a:noFill/>
              <a:ln>
                <a:noFill/>
              </a:ln>
            </p:spPr>
          </p:pic>
        </p:grpSp>
        <p:sp>
          <p:nvSpPr>
            <p:cNvPr id="9" name="TextBox 8">
              <a:extLst>
                <a:ext uri="{FF2B5EF4-FFF2-40B4-BE49-F238E27FC236}">
                  <a16:creationId xmlns:a16="http://schemas.microsoft.com/office/drawing/2014/main" id="{5772BB4B-34B8-C2DD-932C-DB0EE38B1C7B}"/>
                </a:ext>
              </a:extLst>
            </p:cNvPr>
            <p:cNvSpPr txBox="1"/>
            <p:nvPr/>
          </p:nvSpPr>
          <p:spPr>
            <a:xfrm>
              <a:off x="3951770" y="5385045"/>
              <a:ext cx="1572867" cy="253916"/>
            </a:xfrm>
            <a:prstGeom prst="rect">
              <a:avLst/>
            </a:prstGeom>
            <a:noFill/>
          </p:spPr>
          <p:txBody>
            <a:bodyPr wrap="none" rtlCol="0">
              <a:spAutoFit/>
            </a:bodyPr>
            <a:lstStyle/>
            <a:p>
              <a:pPr algn="ctr"/>
              <a:r>
                <a:rPr lang="en-US" sz="1050" dirty="0"/>
                <a:t>Fahlgren Lab / Gehan Lab</a:t>
              </a:r>
            </a:p>
          </p:txBody>
        </p:sp>
      </p:grpSp>
      <p:sp>
        <p:nvSpPr>
          <p:cNvPr id="11" name="TextBox 10">
            <a:extLst>
              <a:ext uri="{FF2B5EF4-FFF2-40B4-BE49-F238E27FC236}">
                <a16:creationId xmlns:a16="http://schemas.microsoft.com/office/drawing/2014/main" id="{3E9AFC53-BD80-8D76-D17E-E14D75A0D29B}"/>
              </a:ext>
            </a:extLst>
          </p:cNvPr>
          <p:cNvSpPr txBox="1"/>
          <p:nvPr/>
        </p:nvSpPr>
        <p:spPr>
          <a:xfrm>
            <a:off x="7137116" y="3192866"/>
            <a:ext cx="1694695" cy="415498"/>
          </a:xfrm>
          <a:prstGeom prst="rect">
            <a:avLst/>
          </a:prstGeom>
          <a:noFill/>
        </p:spPr>
        <p:txBody>
          <a:bodyPr wrap="none" rtlCol="0">
            <a:spAutoFit/>
          </a:bodyPr>
          <a:lstStyle/>
          <a:p>
            <a:pPr algn="ctr"/>
            <a:r>
              <a:rPr lang="en-US" sz="1050" dirty="0"/>
              <a:t>Data Science / Fahlgren Lab</a:t>
            </a:r>
          </a:p>
          <a:p>
            <a:pPr algn="ctr"/>
            <a:r>
              <a:rPr lang="en-US" sz="1050" dirty="0"/>
              <a:t>/ Meyers Lab</a:t>
            </a:r>
          </a:p>
        </p:txBody>
      </p:sp>
      <p:grpSp>
        <p:nvGrpSpPr>
          <p:cNvPr id="43" name="Group 42">
            <a:extLst>
              <a:ext uri="{FF2B5EF4-FFF2-40B4-BE49-F238E27FC236}">
                <a16:creationId xmlns:a16="http://schemas.microsoft.com/office/drawing/2014/main" id="{523B496A-1718-F0FA-CD13-95AFCDEDFA1A}"/>
              </a:ext>
            </a:extLst>
          </p:cNvPr>
          <p:cNvGrpSpPr/>
          <p:nvPr/>
        </p:nvGrpSpPr>
        <p:grpSpPr>
          <a:xfrm>
            <a:off x="6212553" y="3678885"/>
            <a:ext cx="1795800" cy="1960076"/>
            <a:chOff x="7086634" y="3678885"/>
            <a:chExt cx="1795800" cy="1960076"/>
          </a:xfrm>
        </p:grpSpPr>
        <p:grpSp>
          <p:nvGrpSpPr>
            <p:cNvPr id="34" name="Google Shape;685;p74">
              <a:extLst>
                <a:ext uri="{FF2B5EF4-FFF2-40B4-BE49-F238E27FC236}">
                  <a16:creationId xmlns:a16="http://schemas.microsoft.com/office/drawing/2014/main" id="{92A46BB7-67A5-A894-B345-0CFDCD1D455E}"/>
                </a:ext>
              </a:extLst>
            </p:cNvPr>
            <p:cNvGrpSpPr/>
            <p:nvPr/>
          </p:nvGrpSpPr>
          <p:grpSpPr>
            <a:xfrm>
              <a:off x="7086634" y="3678885"/>
              <a:ext cx="1795800" cy="1898699"/>
              <a:chOff x="2187958" y="629455"/>
              <a:chExt cx="1795800" cy="1898699"/>
            </a:xfrm>
          </p:grpSpPr>
          <p:sp>
            <p:nvSpPr>
              <p:cNvPr id="35" name="Google Shape;686;p74">
                <a:extLst>
                  <a:ext uri="{FF2B5EF4-FFF2-40B4-BE49-F238E27FC236}">
                    <a16:creationId xmlns:a16="http://schemas.microsoft.com/office/drawing/2014/main" id="{3F5E9253-F57A-CC0C-E001-05DB87A7D985}"/>
                  </a:ext>
                </a:extLst>
              </p:cNvPr>
              <p:cNvSpPr txBox="1"/>
              <p:nvPr/>
            </p:nvSpPr>
            <p:spPr>
              <a:xfrm>
                <a:off x="2187958" y="1875354"/>
                <a:ext cx="1795800" cy="652800"/>
              </a:xfrm>
              <a:prstGeom prst="rect">
                <a:avLst/>
              </a:prstGeom>
              <a:noFill/>
              <a:ln>
                <a:noFill/>
              </a:ln>
            </p:spPr>
            <p:txBody>
              <a:bodyPr spcFirstLastPara="1" wrap="square" lIns="91425" tIns="45700" rIns="91425" bIns="45700" anchor="t" anchorCtr="0">
                <a:noAutofit/>
              </a:bodyPr>
              <a:lstStyle/>
              <a:p>
                <a:pPr algn="ctr" defTabSz="914378">
                  <a:lnSpc>
                    <a:spcPct val="90000"/>
                  </a:lnSpc>
                  <a:buClr>
                    <a:srgbClr val="3CA8D5"/>
                  </a:buClr>
                  <a:buSzPts val="1200"/>
                </a:pPr>
                <a:r>
                  <a:rPr lang="en" sz="1200" b="1" kern="0">
                    <a:solidFill>
                      <a:srgbClr val="E8553B"/>
                    </a:solidFill>
                    <a:latin typeface="Arial"/>
                    <a:ea typeface="Arial"/>
                    <a:cs typeface="Arial"/>
                    <a:sym typeface="Arial"/>
                  </a:rPr>
                  <a:t>JOSH SUMNER, </a:t>
                </a:r>
                <a:br>
                  <a:rPr lang="en" sz="1400" b="1" kern="0">
                    <a:solidFill>
                      <a:srgbClr val="E8553B"/>
                    </a:solidFill>
                    <a:latin typeface="Arial"/>
                    <a:ea typeface="Arial"/>
                    <a:cs typeface="Arial"/>
                    <a:sym typeface="Arial"/>
                  </a:rPr>
                </a:br>
                <a:r>
                  <a:rPr lang="en" sz="1100" i="1" kern="0">
                    <a:solidFill>
                      <a:srgbClr val="3CA8D5"/>
                    </a:solidFill>
                    <a:latin typeface="Arial"/>
                    <a:ea typeface="Arial"/>
                    <a:cs typeface="Arial"/>
                    <a:sym typeface="Arial"/>
                  </a:rPr>
                  <a:t>MS, Data Scientist</a:t>
                </a:r>
                <a:endParaRPr sz="1400" kern="0">
                  <a:solidFill>
                    <a:srgbClr val="000000"/>
                  </a:solidFill>
                  <a:latin typeface="Arial"/>
                  <a:cs typeface="Arial"/>
                  <a:sym typeface="Arial"/>
                </a:endParaRPr>
              </a:p>
            </p:txBody>
          </p:sp>
          <p:pic>
            <p:nvPicPr>
              <p:cNvPr id="36" name="Google Shape;687;p74">
                <a:extLst>
                  <a:ext uri="{FF2B5EF4-FFF2-40B4-BE49-F238E27FC236}">
                    <a16:creationId xmlns:a16="http://schemas.microsoft.com/office/drawing/2014/main" id="{A809CEA7-EA8D-BF2C-D93F-1FF7742AEF59}"/>
                  </a:ext>
                </a:extLst>
              </p:cNvPr>
              <p:cNvPicPr preferRelativeResize="0"/>
              <p:nvPr/>
            </p:nvPicPr>
            <p:blipFill>
              <a:blip r:embed="rId10"/>
              <a:srcRect l="66" r="66"/>
              <a:stretch/>
            </p:blipFill>
            <p:spPr>
              <a:xfrm>
                <a:off x="2479787" y="629455"/>
                <a:ext cx="1212000" cy="1212000"/>
              </a:xfrm>
              <a:prstGeom prst="ellipse">
                <a:avLst/>
              </a:prstGeom>
              <a:noFill/>
              <a:ln>
                <a:noFill/>
              </a:ln>
            </p:spPr>
          </p:pic>
        </p:grpSp>
        <p:sp>
          <p:nvSpPr>
            <p:cNvPr id="12" name="TextBox 11">
              <a:extLst>
                <a:ext uri="{FF2B5EF4-FFF2-40B4-BE49-F238E27FC236}">
                  <a16:creationId xmlns:a16="http://schemas.microsoft.com/office/drawing/2014/main" id="{D97A375B-7B14-E397-034D-DB9C01E96F71}"/>
                </a:ext>
              </a:extLst>
            </p:cNvPr>
            <p:cNvSpPr txBox="1"/>
            <p:nvPr/>
          </p:nvSpPr>
          <p:spPr>
            <a:xfrm>
              <a:off x="7275277" y="5385045"/>
              <a:ext cx="1444627" cy="253916"/>
            </a:xfrm>
            <a:prstGeom prst="rect">
              <a:avLst/>
            </a:prstGeom>
            <a:noFill/>
          </p:spPr>
          <p:txBody>
            <a:bodyPr wrap="none" rtlCol="0">
              <a:spAutoFit/>
            </a:bodyPr>
            <a:lstStyle/>
            <a:p>
              <a:pPr algn="ctr"/>
              <a:r>
                <a:rPr lang="en-US" sz="1050" dirty="0"/>
                <a:t>Fahlgren Lab / Bart Lab</a:t>
              </a:r>
            </a:p>
          </p:txBody>
        </p:sp>
      </p:grpSp>
      <p:sp>
        <p:nvSpPr>
          <p:cNvPr id="15" name="Oval 2">
            <a:extLst>
              <a:ext uri="{FF2B5EF4-FFF2-40B4-BE49-F238E27FC236}">
                <a16:creationId xmlns:a16="http://schemas.microsoft.com/office/drawing/2014/main" id="{78F51D5F-1A48-7286-00B9-867711CD6339}"/>
              </a:ext>
            </a:extLst>
          </p:cNvPr>
          <p:cNvSpPr/>
          <p:nvPr/>
        </p:nvSpPr>
        <p:spPr>
          <a:xfrm rot="11780816">
            <a:off x="143983" y="4480397"/>
            <a:ext cx="1908458" cy="1357936"/>
          </a:xfrm>
          <a:custGeom>
            <a:avLst/>
            <a:gdLst>
              <a:gd name="connsiteX0" fmla="*/ 0 w 1615669"/>
              <a:gd name="connsiteY0" fmla="*/ 697832 h 1395663"/>
              <a:gd name="connsiteX1" fmla="*/ 807835 w 1615669"/>
              <a:gd name="connsiteY1" fmla="*/ 0 h 1395663"/>
              <a:gd name="connsiteX2" fmla="*/ 1615670 w 1615669"/>
              <a:gd name="connsiteY2" fmla="*/ 697832 h 1395663"/>
              <a:gd name="connsiteX3" fmla="*/ 807835 w 1615669"/>
              <a:gd name="connsiteY3" fmla="*/ 1395664 h 1395663"/>
              <a:gd name="connsiteX4" fmla="*/ 0 w 1615669"/>
              <a:gd name="connsiteY4" fmla="*/ 697832 h 1395663"/>
              <a:gd name="connsiteX0" fmla="*/ 2 w 1615672"/>
              <a:gd name="connsiteY0" fmla="*/ 739084 h 1436916"/>
              <a:gd name="connsiteX1" fmla="*/ 814712 w 1615672"/>
              <a:gd name="connsiteY1" fmla="*/ 0 h 1436916"/>
              <a:gd name="connsiteX2" fmla="*/ 1615672 w 1615672"/>
              <a:gd name="connsiteY2" fmla="*/ 739084 h 1436916"/>
              <a:gd name="connsiteX3" fmla="*/ 807837 w 1615672"/>
              <a:gd name="connsiteY3" fmla="*/ 1436916 h 1436916"/>
              <a:gd name="connsiteX4" fmla="*/ 2 w 1615672"/>
              <a:gd name="connsiteY4" fmla="*/ 739084 h 1436916"/>
              <a:gd name="connsiteX0" fmla="*/ 1 w 1677548"/>
              <a:gd name="connsiteY0" fmla="*/ 863651 h 1438589"/>
              <a:gd name="connsiteX1" fmla="*/ 876588 w 1677548"/>
              <a:gd name="connsiteY1" fmla="*/ 814 h 1438589"/>
              <a:gd name="connsiteX2" fmla="*/ 1677548 w 1677548"/>
              <a:gd name="connsiteY2" fmla="*/ 739898 h 1438589"/>
              <a:gd name="connsiteX3" fmla="*/ 869713 w 1677548"/>
              <a:gd name="connsiteY3" fmla="*/ 1437730 h 1438589"/>
              <a:gd name="connsiteX4" fmla="*/ 1 w 1677548"/>
              <a:gd name="connsiteY4" fmla="*/ 863651 h 1438589"/>
              <a:gd name="connsiteX0" fmla="*/ 3937 w 1681484"/>
              <a:gd name="connsiteY0" fmla="*/ 863651 h 1491770"/>
              <a:gd name="connsiteX1" fmla="*/ 880524 w 1681484"/>
              <a:gd name="connsiteY1" fmla="*/ 814 h 1491770"/>
              <a:gd name="connsiteX2" fmla="*/ 1681484 w 1681484"/>
              <a:gd name="connsiteY2" fmla="*/ 739898 h 1491770"/>
              <a:gd name="connsiteX3" fmla="*/ 873649 w 1681484"/>
              <a:gd name="connsiteY3" fmla="*/ 1437730 h 1491770"/>
              <a:gd name="connsiteX4" fmla="*/ 3937 w 1681484"/>
              <a:gd name="connsiteY4" fmla="*/ 863651 h 1491770"/>
              <a:gd name="connsiteX0" fmla="*/ 7 w 1677554"/>
              <a:gd name="connsiteY0" fmla="*/ 863651 h 1500361"/>
              <a:gd name="connsiteX1" fmla="*/ 876594 w 1677554"/>
              <a:gd name="connsiteY1" fmla="*/ 814 h 1500361"/>
              <a:gd name="connsiteX2" fmla="*/ 1677554 w 1677554"/>
              <a:gd name="connsiteY2" fmla="*/ 739898 h 1500361"/>
              <a:gd name="connsiteX3" fmla="*/ 862844 w 1677554"/>
              <a:gd name="connsiteY3" fmla="*/ 1499607 h 1500361"/>
              <a:gd name="connsiteX4" fmla="*/ 7 w 1677554"/>
              <a:gd name="connsiteY4" fmla="*/ 863651 h 1500361"/>
              <a:gd name="connsiteX0" fmla="*/ 7 w 1835683"/>
              <a:gd name="connsiteY0" fmla="*/ 871233 h 1511711"/>
              <a:gd name="connsiteX1" fmla="*/ 876594 w 1835683"/>
              <a:gd name="connsiteY1" fmla="*/ 8396 h 1511711"/>
              <a:gd name="connsiteX2" fmla="*/ 1835683 w 1835683"/>
              <a:gd name="connsiteY2" fmla="*/ 548100 h 1511711"/>
              <a:gd name="connsiteX3" fmla="*/ 862844 w 1835683"/>
              <a:gd name="connsiteY3" fmla="*/ 1507189 h 1511711"/>
              <a:gd name="connsiteX4" fmla="*/ 7 w 1835683"/>
              <a:gd name="connsiteY4" fmla="*/ 871233 h 1511711"/>
              <a:gd name="connsiteX0" fmla="*/ 6789 w 1842465"/>
              <a:gd name="connsiteY0" fmla="*/ 871233 h 1553165"/>
              <a:gd name="connsiteX1" fmla="*/ 883376 w 1842465"/>
              <a:gd name="connsiteY1" fmla="*/ 8396 h 1553165"/>
              <a:gd name="connsiteX2" fmla="*/ 1842465 w 1842465"/>
              <a:gd name="connsiteY2" fmla="*/ 548100 h 1553165"/>
              <a:gd name="connsiteX3" fmla="*/ 869626 w 1842465"/>
              <a:gd name="connsiteY3" fmla="*/ 1507189 h 1553165"/>
              <a:gd name="connsiteX4" fmla="*/ 6789 w 1842465"/>
              <a:gd name="connsiteY4" fmla="*/ 871233 h 1553165"/>
              <a:gd name="connsiteX0" fmla="*/ 6665 w 1842341"/>
              <a:gd name="connsiteY0" fmla="*/ 864308 h 1546240"/>
              <a:gd name="connsiteX1" fmla="*/ 883252 w 1842341"/>
              <a:gd name="connsiteY1" fmla="*/ 1471 h 1546240"/>
              <a:gd name="connsiteX2" fmla="*/ 1842341 w 1842341"/>
              <a:gd name="connsiteY2" fmla="*/ 541175 h 1546240"/>
              <a:gd name="connsiteX3" fmla="*/ 869502 w 1842341"/>
              <a:gd name="connsiteY3" fmla="*/ 1500264 h 1546240"/>
              <a:gd name="connsiteX4" fmla="*/ 6665 w 1842341"/>
              <a:gd name="connsiteY4" fmla="*/ 864308 h 1546240"/>
              <a:gd name="connsiteX0" fmla="*/ 6665 w 1842341"/>
              <a:gd name="connsiteY0" fmla="*/ 864308 h 1530964"/>
              <a:gd name="connsiteX1" fmla="*/ 883252 w 1842341"/>
              <a:gd name="connsiteY1" fmla="*/ 1471 h 1530964"/>
              <a:gd name="connsiteX2" fmla="*/ 1842341 w 1842341"/>
              <a:gd name="connsiteY2" fmla="*/ 541175 h 1530964"/>
              <a:gd name="connsiteX3" fmla="*/ 869502 w 1842341"/>
              <a:gd name="connsiteY3" fmla="*/ 1500264 h 1530964"/>
              <a:gd name="connsiteX4" fmla="*/ 6665 w 1842341"/>
              <a:gd name="connsiteY4" fmla="*/ 864308 h 1530964"/>
              <a:gd name="connsiteX0" fmla="*/ 6665 w 1842700"/>
              <a:gd name="connsiteY0" fmla="*/ 864308 h 1530964"/>
              <a:gd name="connsiteX1" fmla="*/ 883252 w 1842700"/>
              <a:gd name="connsiteY1" fmla="*/ 1471 h 1530964"/>
              <a:gd name="connsiteX2" fmla="*/ 1842341 w 1842700"/>
              <a:gd name="connsiteY2" fmla="*/ 541175 h 1530964"/>
              <a:gd name="connsiteX3" fmla="*/ 869502 w 1842700"/>
              <a:gd name="connsiteY3" fmla="*/ 1500264 h 1530964"/>
              <a:gd name="connsiteX4" fmla="*/ 6665 w 1842700"/>
              <a:gd name="connsiteY4" fmla="*/ 864308 h 1530964"/>
              <a:gd name="connsiteX0" fmla="*/ 11276 w 1847311"/>
              <a:gd name="connsiteY0" fmla="*/ 864308 h 1530964"/>
              <a:gd name="connsiteX1" fmla="*/ 887863 w 1847311"/>
              <a:gd name="connsiteY1" fmla="*/ 1471 h 1530964"/>
              <a:gd name="connsiteX2" fmla="*/ 1846952 w 1847311"/>
              <a:gd name="connsiteY2" fmla="*/ 541175 h 1530964"/>
              <a:gd name="connsiteX3" fmla="*/ 874113 w 1847311"/>
              <a:gd name="connsiteY3" fmla="*/ 1500264 h 1530964"/>
              <a:gd name="connsiteX4" fmla="*/ 11276 w 1847311"/>
              <a:gd name="connsiteY4" fmla="*/ 864308 h 1530964"/>
              <a:gd name="connsiteX0" fmla="*/ 11276 w 1847311"/>
              <a:gd name="connsiteY0" fmla="*/ 864308 h 1514820"/>
              <a:gd name="connsiteX1" fmla="*/ 887863 w 1847311"/>
              <a:gd name="connsiteY1" fmla="*/ 1471 h 1514820"/>
              <a:gd name="connsiteX2" fmla="*/ 1846952 w 1847311"/>
              <a:gd name="connsiteY2" fmla="*/ 541175 h 1514820"/>
              <a:gd name="connsiteX3" fmla="*/ 874113 w 1847311"/>
              <a:gd name="connsiteY3" fmla="*/ 1500264 h 1514820"/>
              <a:gd name="connsiteX4" fmla="*/ 11276 w 1847311"/>
              <a:gd name="connsiteY4" fmla="*/ 864308 h 1514820"/>
              <a:gd name="connsiteX0" fmla="*/ 3869 w 1839904"/>
              <a:gd name="connsiteY0" fmla="*/ 864308 h 1528049"/>
              <a:gd name="connsiteX1" fmla="*/ 880456 w 1839904"/>
              <a:gd name="connsiteY1" fmla="*/ 1471 h 1528049"/>
              <a:gd name="connsiteX2" fmla="*/ 1839545 w 1839904"/>
              <a:gd name="connsiteY2" fmla="*/ 541175 h 1528049"/>
              <a:gd name="connsiteX3" fmla="*/ 866706 w 1839904"/>
              <a:gd name="connsiteY3" fmla="*/ 1500264 h 1528049"/>
              <a:gd name="connsiteX4" fmla="*/ 3869 w 1839904"/>
              <a:gd name="connsiteY4" fmla="*/ 864308 h 1528049"/>
              <a:gd name="connsiteX0" fmla="*/ 3869 w 1839904"/>
              <a:gd name="connsiteY0" fmla="*/ 864308 h 1528049"/>
              <a:gd name="connsiteX1" fmla="*/ 880456 w 1839904"/>
              <a:gd name="connsiteY1" fmla="*/ 1471 h 1528049"/>
              <a:gd name="connsiteX2" fmla="*/ 1839545 w 1839904"/>
              <a:gd name="connsiteY2" fmla="*/ 541175 h 1528049"/>
              <a:gd name="connsiteX3" fmla="*/ 866706 w 1839904"/>
              <a:gd name="connsiteY3" fmla="*/ 1500264 h 1528049"/>
              <a:gd name="connsiteX4" fmla="*/ 3869 w 1839904"/>
              <a:gd name="connsiteY4" fmla="*/ 864308 h 1528049"/>
              <a:gd name="connsiteX0" fmla="*/ 4852 w 1840887"/>
              <a:gd name="connsiteY0" fmla="*/ 864308 h 1512118"/>
              <a:gd name="connsiteX1" fmla="*/ 881439 w 1840887"/>
              <a:gd name="connsiteY1" fmla="*/ 1471 h 1512118"/>
              <a:gd name="connsiteX2" fmla="*/ 1840528 w 1840887"/>
              <a:gd name="connsiteY2" fmla="*/ 541175 h 1512118"/>
              <a:gd name="connsiteX3" fmla="*/ 867689 w 1840887"/>
              <a:gd name="connsiteY3" fmla="*/ 1500264 h 1512118"/>
              <a:gd name="connsiteX4" fmla="*/ 4852 w 1840887"/>
              <a:gd name="connsiteY4" fmla="*/ 864308 h 1512118"/>
              <a:gd name="connsiteX0" fmla="*/ 4852 w 1840908"/>
              <a:gd name="connsiteY0" fmla="*/ 864308 h 1526421"/>
              <a:gd name="connsiteX1" fmla="*/ 881439 w 1840908"/>
              <a:gd name="connsiteY1" fmla="*/ 1471 h 1526421"/>
              <a:gd name="connsiteX2" fmla="*/ 1840528 w 1840908"/>
              <a:gd name="connsiteY2" fmla="*/ 541175 h 1526421"/>
              <a:gd name="connsiteX3" fmla="*/ 867689 w 1840908"/>
              <a:gd name="connsiteY3" fmla="*/ 1500264 h 1526421"/>
              <a:gd name="connsiteX4" fmla="*/ 4852 w 1840908"/>
              <a:gd name="connsiteY4" fmla="*/ 864308 h 1526421"/>
              <a:gd name="connsiteX0" fmla="*/ 4852 w 1840962"/>
              <a:gd name="connsiteY0" fmla="*/ 864308 h 1535320"/>
              <a:gd name="connsiteX1" fmla="*/ 881439 w 1840962"/>
              <a:gd name="connsiteY1" fmla="*/ 1471 h 1535320"/>
              <a:gd name="connsiteX2" fmla="*/ 1840528 w 1840962"/>
              <a:gd name="connsiteY2" fmla="*/ 541175 h 1535320"/>
              <a:gd name="connsiteX3" fmla="*/ 867689 w 1840962"/>
              <a:gd name="connsiteY3" fmla="*/ 1500264 h 1535320"/>
              <a:gd name="connsiteX4" fmla="*/ 4852 w 1840962"/>
              <a:gd name="connsiteY4" fmla="*/ 864308 h 1535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962" h="1535320">
                <a:moveTo>
                  <a:pt x="4852" y="864308"/>
                </a:moveTo>
                <a:cubicBezTo>
                  <a:pt x="-62529" y="37591"/>
                  <a:pt x="589244" y="20951"/>
                  <a:pt x="881439" y="1471"/>
                </a:cubicBezTo>
                <a:cubicBezTo>
                  <a:pt x="1173634" y="-18009"/>
                  <a:pt x="1840528" y="155773"/>
                  <a:pt x="1840528" y="541175"/>
                </a:cubicBezTo>
                <a:cubicBezTo>
                  <a:pt x="1861153" y="995329"/>
                  <a:pt x="1142495" y="1425439"/>
                  <a:pt x="867689" y="1500264"/>
                </a:cubicBezTo>
                <a:cubicBezTo>
                  <a:pt x="592883" y="1575089"/>
                  <a:pt x="64437" y="1595370"/>
                  <a:pt x="4852" y="86430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342900">
              <a:defRPr/>
            </a:pPr>
            <a:endParaRPr lang="en-US" sz="1350">
              <a:solidFill>
                <a:srgbClr val="FFFFFF"/>
              </a:solidFill>
              <a:latin typeface="Calibri" panose="020F0502020204030204"/>
            </a:endParaRPr>
          </a:p>
        </p:txBody>
      </p:sp>
      <p:sp>
        <p:nvSpPr>
          <p:cNvPr id="13" name="TextBox 12">
            <a:extLst>
              <a:ext uri="{FF2B5EF4-FFF2-40B4-BE49-F238E27FC236}">
                <a16:creationId xmlns:a16="http://schemas.microsoft.com/office/drawing/2014/main" id="{CD128F0B-9B4D-EFDC-57A1-B4D4F9708EBE}"/>
              </a:ext>
            </a:extLst>
          </p:cNvPr>
          <p:cNvSpPr txBox="1"/>
          <p:nvPr/>
        </p:nvSpPr>
        <p:spPr>
          <a:xfrm>
            <a:off x="185889" y="4986241"/>
            <a:ext cx="1583767" cy="369332"/>
          </a:xfrm>
          <a:prstGeom prst="rect">
            <a:avLst/>
          </a:prstGeom>
          <a:noFill/>
        </p:spPr>
        <p:txBody>
          <a:bodyPr wrap="none" rtlCol="0">
            <a:spAutoFit/>
          </a:bodyPr>
          <a:lstStyle/>
          <a:p>
            <a:r>
              <a:rPr lang="en-US" b="1" dirty="0">
                <a:solidFill>
                  <a:schemeClr val="bg1"/>
                </a:solidFill>
              </a:rPr>
              <a:t>Team of teams</a:t>
            </a:r>
          </a:p>
        </p:txBody>
      </p:sp>
    </p:spTree>
    <p:extLst>
      <p:ext uri="{BB962C8B-B14F-4D97-AF65-F5344CB8AC3E}">
        <p14:creationId xmlns:p14="http://schemas.microsoft.com/office/powerpoint/2010/main" val="10480752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8936BD-229F-CBFB-3AFA-D524A2C603F4}"/>
              </a:ext>
            </a:extLst>
          </p:cNvPr>
          <p:cNvSpPr>
            <a:spLocks noGrp="1"/>
          </p:cNvSpPr>
          <p:nvPr>
            <p:ph type="title"/>
          </p:nvPr>
        </p:nvSpPr>
        <p:spPr>
          <a:xfrm>
            <a:off x="457200" y="96838"/>
            <a:ext cx="8229600" cy="1143000"/>
          </a:xfrm>
        </p:spPr>
        <p:txBody>
          <a:bodyPr>
            <a:normAutofit fontScale="90000"/>
          </a:bodyPr>
          <a:lstStyle/>
          <a:p>
            <a:r>
              <a:rPr lang="en-US" dirty="0"/>
              <a:t>Plotting Area vs. Perimeter on Last Day of Sorghum </a:t>
            </a:r>
            <a:r>
              <a:rPr lang="en-US" dirty="0" err="1"/>
              <a:t>Phenotyper</a:t>
            </a:r>
            <a:r>
              <a:rPr lang="en-US" dirty="0"/>
              <a:t> Experiment</a:t>
            </a:r>
          </a:p>
        </p:txBody>
      </p:sp>
      <p:sp>
        <p:nvSpPr>
          <p:cNvPr id="3" name="Content Placeholder 2">
            <a:extLst>
              <a:ext uri="{FF2B5EF4-FFF2-40B4-BE49-F238E27FC236}">
                <a16:creationId xmlns:a16="http://schemas.microsoft.com/office/drawing/2014/main" id="{DA2BAF12-80CB-43D2-E7DA-903BC438FC3E}"/>
              </a:ext>
            </a:extLst>
          </p:cNvPr>
          <p:cNvSpPr>
            <a:spLocks noGrp="1"/>
          </p:cNvSpPr>
          <p:nvPr>
            <p:ph idx="1"/>
          </p:nvPr>
        </p:nvSpPr>
        <p:spPr/>
        <p:txBody>
          <a:bodyPr>
            <a:normAutofit/>
          </a:bodyPr>
          <a:lstStyle/>
          <a:p>
            <a:r>
              <a:rPr lang="en-US" dirty="0"/>
              <a:t>Time to start adding data to the figure</a:t>
            </a:r>
          </a:p>
          <a:p>
            <a:pPr lvl="1"/>
            <a:r>
              <a:rPr lang="en-US" dirty="0"/>
              <a:t>At this stage, our object “</a:t>
            </a:r>
            <a:r>
              <a:rPr lang="en-US" dirty="0">
                <a:latin typeface="Consolas" panose="020B0609020204030204" pitchFamily="49" charset="0"/>
              </a:rPr>
              <a:t>p</a:t>
            </a:r>
            <a:r>
              <a:rPr lang="en-US" dirty="0"/>
              <a:t>” is a called a </a:t>
            </a:r>
            <a:r>
              <a:rPr lang="en-US" b="1" dirty="0"/>
              <a:t>mapping</a:t>
            </a:r>
          </a:p>
          <a:p>
            <a:pPr lvl="1"/>
            <a:r>
              <a:rPr lang="en-US" dirty="0"/>
              <a:t>Our numerical data will be transferred to the map using </a:t>
            </a:r>
            <a:r>
              <a:rPr lang="en-US" b="1" dirty="0"/>
              <a:t>layers</a:t>
            </a:r>
          </a:p>
          <a:p>
            <a:pPr lvl="2"/>
            <a:r>
              <a:rPr lang="en-US" dirty="0"/>
              <a:t>geometries</a:t>
            </a:r>
          </a:p>
          <a:p>
            <a:pPr lvl="2"/>
            <a:r>
              <a:rPr lang="en-US" dirty="0"/>
              <a:t>scales</a:t>
            </a:r>
          </a:p>
          <a:p>
            <a:pPr lvl="2"/>
            <a:r>
              <a:rPr lang="en-US" dirty="0"/>
              <a:t>themes</a:t>
            </a:r>
          </a:p>
          <a:p>
            <a:r>
              <a:rPr lang="en-US" dirty="0"/>
              <a:t>Next step is to start adding points to the figure, which is a </a:t>
            </a:r>
            <a:r>
              <a:rPr lang="en-US" u="sng" dirty="0"/>
              <a:t>geometry</a:t>
            </a:r>
            <a:r>
              <a:rPr lang="en-US" dirty="0"/>
              <a:t> attribute</a:t>
            </a:r>
          </a:p>
        </p:txBody>
      </p:sp>
    </p:spTree>
    <p:extLst>
      <p:ext uri="{BB962C8B-B14F-4D97-AF65-F5344CB8AC3E}">
        <p14:creationId xmlns:p14="http://schemas.microsoft.com/office/powerpoint/2010/main" val="3611464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70346F-48E9-0348-EF26-3536952EEB95}"/>
              </a:ext>
            </a:extLst>
          </p:cNvPr>
          <p:cNvSpPr>
            <a:spLocks noGrp="1"/>
          </p:cNvSpPr>
          <p:nvPr>
            <p:ph type="title"/>
          </p:nvPr>
        </p:nvSpPr>
        <p:spPr>
          <a:xfrm>
            <a:off x="457200" y="103188"/>
            <a:ext cx="8229600" cy="1143000"/>
          </a:xfrm>
        </p:spPr>
        <p:txBody>
          <a:bodyPr>
            <a:normAutofit fontScale="90000"/>
          </a:bodyPr>
          <a:lstStyle/>
          <a:p>
            <a:r>
              <a:rPr lang="en-US" dirty="0"/>
              <a:t>Plotting Area vs. Perimeter on Last Day of Sorghum </a:t>
            </a:r>
            <a:r>
              <a:rPr lang="en-US" dirty="0" err="1"/>
              <a:t>Phenotyper</a:t>
            </a:r>
            <a:r>
              <a:rPr lang="en-US" dirty="0"/>
              <a:t> Experiment</a:t>
            </a:r>
          </a:p>
        </p:txBody>
      </p:sp>
      <p:sp>
        <p:nvSpPr>
          <p:cNvPr id="3" name="Content Placeholder 2">
            <a:extLst>
              <a:ext uri="{FF2B5EF4-FFF2-40B4-BE49-F238E27FC236}">
                <a16:creationId xmlns:a16="http://schemas.microsoft.com/office/drawing/2014/main" id="{1D73AF42-7872-68B0-78B1-539D8D2FBEB2}"/>
              </a:ext>
            </a:extLst>
          </p:cNvPr>
          <p:cNvSpPr>
            <a:spLocks noGrp="1"/>
          </p:cNvSpPr>
          <p:nvPr>
            <p:ph idx="1"/>
          </p:nvPr>
        </p:nvSpPr>
        <p:spPr>
          <a:xfrm>
            <a:off x="457200" y="1483942"/>
            <a:ext cx="8229600" cy="4642222"/>
          </a:xfrm>
        </p:spPr>
        <p:txBody>
          <a:bodyPr>
            <a:normAutofit lnSpcReduction="10000"/>
          </a:bodyPr>
          <a:lstStyle/>
          <a:p>
            <a:r>
              <a:rPr lang="en-US" dirty="0"/>
              <a:t>“+” sign - Adds a layer to an existing map</a:t>
            </a:r>
          </a:p>
          <a:p>
            <a:endParaRPr lang="en-US" dirty="0">
              <a:latin typeface="Source Sans Pro" panose="020B0503030403020204" pitchFamily="34" charset="0"/>
              <a:ea typeface="Source Sans Pro" panose="020B0503030403020204" pitchFamily="34" charset="0"/>
            </a:endParaRPr>
          </a:p>
          <a:p>
            <a:endParaRPr lang="en-US" dirty="0">
              <a:latin typeface="Source Sans Pro" panose="020B0503030403020204" pitchFamily="34" charset="0"/>
              <a:ea typeface="Source Sans Pro" panose="020B0503030403020204" pitchFamily="34" charset="0"/>
            </a:endParaRPr>
          </a:p>
          <a:p>
            <a:endParaRPr lang="en-US" dirty="0">
              <a:latin typeface="Source Sans Pro" panose="020B0503030403020204" pitchFamily="34" charset="0"/>
              <a:ea typeface="Source Sans Pro" panose="020B0503030403020204" pitchFamily="34" charset="0"/>
            </a:endParaRPr>
          </a:p>
          <a:p>
            <a:r>
              <a:rPr lang="en-US" dirty="0">
                <a:latin typeface="Source Sans Pro" panose="020B0503030403020204" pitchFamily="34" charset="0"/>
                <a:ea typeface="Source Sans Pro" panose="020B0503030403020204" pitchFamily="34" charset="0"/>
              </a:rPr>
              <a:t>Another method for adding layers</a:t>
            </a:r>
          </a:p>
          <a:p>
            <a:endParaRPr lang="en-US" dirty="0">
              <a:latin typeface="Source Sans Pro" panose="020B0503030403020204" pitchFamily="34" charset="0"/>
              <a:ea typeface="Source Sans Pro" panose="020B0503030403020204" pitchFamily="34" charset="0"/>
            </a:endParaRPr>
          </a:p>
          <a:p>
            <a:endParaRPr lang="en-US" dirty="0">
              <a:latin typeface="Source Sans Pro" panose="020B0503030403020204" pitchFamily="34" charset="0"/>
              <a:ea typeface="Source Sans Pro" panose="020B0503030403020204" pitchFamily="34" charset="0"/>
            </a:endParaRPr>
          </a:p>
          <a:p>
            <a:r>
              <a:rPr lang="en-US" dirty="0">
                <a:latin typeface="Source Sans Pro" panose="020B0503030403020204" pitchFamily="34" charset="0"/>
                <a:ea typeface="Source Sans Pro" panose="020B0503030403020204" pitchFamily="34" charset="0"/>
              </a:rPr>
              <a:t>Second method facilitates on-the-fly updates</a:t>
            </a:r>
            <a:endParaRPr lang="en-US" dirty="0">
              <a:latin typeface="Consolas" panose="020B0609020204030204" pitchFamily="49" charset="0"/>
            </a:endParaRPr>
          </a:p>
          <a:p>
            <a:pPr lvl="1"/>
            <a:endParaRPr lang="en-US" dirty="0"/>
          </a:p>
        </p:txBody>
      </p:sp>
      <p:sp>
        <p:nvSpPr>
          <p:cNvPr id="4" name="TextBox 3">
            <a:extLst>
              <a:ext uri="{FF2B5EF4-FFF2-40B4-BE49-F238E27FC236}">
                <a16:creationId xmlns:a16="http://schemas.microsoft.com/office/drawing/2014/main" id="{AB6E014B-2B49-ECE3-CC31-56AAD9B081FD}"/>
              </a:ext>
            </a:extLst>
          </p:cNvPr>
          <p:cNvSpPr txBox="1"/>
          <p:nvPr/>
        </p:nvSpPr>
        <p:spPr>
          <a:xfrm>
            <a:off x="847165" y="2027191"/>
            <a:ext cx="7749988" cy="1323439"/>
          </a:xfrm>
          <a:prstGeom prst="rect">
            <a:avLst/>
          </a:prstGeom>
          <a:solidFill>
            <a:schemeClr val="tx1"/>
          </a:solidFill>
        </p:spPr>
        <p:txBody>
          <a:bodyPr wrap="square" rtlCol="0">
            <a:spAutoFit/>
          </a:bodyPr>
          <a:lstStyle/>
          <a:p>
            <a:r>
              <a:rPr lang="en-US" sz="2000" dirty="0">
                <a:solidFill>
                  <a:schemeClr val="bg1"/>
                </a:solidFill>
                <a:latin typeface="Consolas" panose="020B0609020204030204" pitchFamily="49" charset="0"/>
              </a:rPr>
              <a:t>p3 &lt;- </a:t>
            </a:r>
            <a:r>
              <a:rPr lang="en-US" sz="2000" dirty="0" err="1">
                <a:solidFill>
                  <a:schemeClr val="bg1"/>
                </a:solidFill>
                <a:latin typeface="Consolas" panose="020B0609020204030204" pitchFamily="49" charset="0"/>
              </a:rPr>
              <a:t>last_day</a:t>
            </a:r>
            <a:r>
              <a:rPr lang="en-US" sz="2000" dirty="0">
                <a:solidFill>
                  <a:schemeClr val="bg1"/>
                </a:solidFill>
                <a:latin typeface="Consolas" panose="020B0609020204030204" pitchFamily="49" charset="0"/>
              </a:rPr>
              <a:t> %&gt;%</a:t>
            </a:r>
            <a:br>
              <a:rPr lang="en-US" sz="2000" dirty="0">
                <a:solidFill>
                  <a:schemeClr val="bg1"/>
                </a:solidFill>
                <a:latin typeface="Consolas" panose="020B0609020204030204" pitchFamily="49" charset="0"/>
              </a:rPr>
            </a:br>
            <a:r>
              <a:rPr lang="en-US" sz="2000" dirty="0">
                <a:solidFill>
                  <a:schemeClr val="bg1"/>
                </a:solidFill>
                <a:latin typeface="Consolas" panose="020B0609020204030204" pitchFamily="49" charset="0"/>
              </a:rPr>
              <a:t>	ggplot(aes(</a:t>
            </a:r>
            <a:r>
              <a:rPr lang="en-US" sz="2000" dirty="0" err="1">
                <a:solidFill>
                  <a:schemeClr val="bg1"/>
                </a:solidFill>
                <a:latin typeface="Consolas" panose="020B0609020204030204" pitchFamily="49" charset="0"/>
              </a:rPr>
              <a:t>perimeter,area</a:t>
            </a:r>
            <a:r>
              <a:rPr lang="en-US" sz="2000" dirty="0">
                <a:solidFill>
                  <a:schemeClr val="bg1"/>
                </a:solidFill>
                <a:latin typeface="Consolas" panose="020B0609020204030204" pitchFamily="49" charset="0"/>
              </a:rPr>
              <a:t>)) + </a:t>
            </a:r>
          </a:p>
          <a:p>
            <a:r>
              <a:rPr lang="en-US" sz="2000" dirty="0">
                <a:solidFill>
                  <a:schemeClr val="bg1"/>
                </a:solidFill>
                <a:latin typeface="Consolas" panose="020B0609020204030204" pitchFamily="49" charset="0"/>
              </a:rPr>
              <a:t>	</a:t>
            </a:r>
            <a:r>
              <a:rPr lang="en-US" sz="2000" dirty="0" err="1">
                <a:solidFill>
                  <a:schemeClr val="bg1"/>
                </a:solidFill>
                <a:latin typeface="Consolas" panose="020B0609020204030204" pitchFamily="49" charset="0"/>
              </a:rPr>
              <a:t>geom_point</a:t>
            </a:r>
            <a:r>
              <a:rPr lang="en-US" sz="2000" dirty="0">
                <a:solidFill>
                  <a:schemeClr val="bg1"/>
                </a:solidFill>
                <a:latin typeface="Consolas" panose="020B0609020204030204" pitchFamily="49" charset="0"/>
              </a:rPr>
              <a:t>()</a:t>
            </a:r>
          </a:p>
          <a:p>
            <a:r>
              <a:rPr lang="en-US" sz="2000" dirty="0">
                <a:solidFill>
                  <a:schemeClr val="bg1"/>
                </a:solidFill>
                <a:latin typeface="Consolas" panose="020B0609020204030204" pitchFamily="49" charset="0"/>
              </a:rPr>
              <a:t>p3</a:t>
            </a:r>
          </a:p>
        </p:txBody>
      </p:sp>
      <p:sp>
        <p:nvSpPr>
          <p:cNvPr id="5" name="TextBox 4">
            <a:extLst>
              <a:ext uri="{FF2B5EF4-FFF2-40B4-BE49-F238E27FC236}">
                <a16:creationId xmlns:a16="http://schemas.microsoft.com/office/drawing/2014/main" id="{E6FAE2C6-6FB5-BED0-C2E4-91948F210910}"/>
              </a:ext>
            </a:extLst>
          </p:cNvPr>
          <p:cNvSpPr txBox="1"/>
          <p:nvPr/>
        </p:nvSpPr>
        <p:spPr>
          <a:xfrm>
            <a:off x="847165" y="4235791"/>
            <a:ext cx="7749988" cy="707886"/>
          </a:xfrm>
          <a:prstGeom prst="rect">
            <a:avLst/>
          </a:prstGeom>
          <a:solidFill>
            <a:schemeClr val="tx1"/>
          </a:solidFill>
        </p:spPr>
        <p:txBody>
          <a:bodyPr wrap="square" rtlCol="0">
            <a:spAutoFit/>
          </a:bodyPr>
          <a:lstStyle/>
          <a:p>
            <a:r>
              <a:rPr lang="en-US" sz="2000" dirty="0">
                <a:solidFill>
                  <a:schemeClr val="bg1"/>
                </a:solidFill>
                <a:latin typeface="Consolas" panose="020B0609020204030204" pitchFamily="49" charset="0"/>
              </a:rPr>
              <a:t>p3a &lt;- p2 + </a:t>
            </a:r>
            <a:r>
              <a:rPr lang="en-US" sz="2000" dirty="0" err="1">
                <a:solidFill>
                  <a:schemeClr val="bg1"/>
                </a:solidFill>
                <a:latin typeface="Consolas" panose="020B0609020204030204" pitchFamily="49" charset="0"/>
              </a:rPr>
              <a:t>geom_point</a:t>
            </a:r>
            <a:r>
              <a:rPr lang="en-US" sz="2000" dirty="0">
                <a:solidFill>
                  <a:schemeClr val="bg1"/>
                </a:solidFill>
                <a:latin typeface="Consolas" panose="020B0609020204030204" pitchFamily="49" charset="0"/>
              </a:rPr>
              <a:t>()</a:t>
            </a:r>
          </a:p>
          <a:p>
            <a:r>
              <a:rPr lang="en-US" sz="2000" dirty="0">
                <a:solidFill>
                  <a:schemeClr val="bg1"/>
                </a:solidFill>
                <a:latin typeface="Consolas" panose="020B0609020204030204" pitchFamily="49" charset="0"/>
              </a:rPr>
              <a:t>p3a</a:t>
            </a:r>
          </a:p>
        </p:txBody>
      </p:sp>
    </p:spTree>
    <p:extLst>
      <p:ext uri="{BB962C8B-B14F-4D97-AF65-F5344CB8AC3E}">
        <p14:creationId xmlns:p14="http://schemas.microsoft.com/office/powerpoint/2010/main" val="160690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B9C801-AF50-DC81-9FE4-664BB2A78E53}"/>
              </a:ext>
            </a:extLst>
          </p:cNvPr>
          <p:cNvSpPr>
            <a:spLocks noGrp="1"/>
          </p:cNvSpPr>
          <p:nvPr>
            <p:ph type="title"/>
          </p:nvPr>
        </p:nvSpPr>
        <p:spPr>
          <a:xfrm>
            <a:off x="457200" y="90488"/>
            <a:ext cx="8229600" cy="1143000"/>
          </a:xfrm>
        </p:spPr>
        <p:txBody>
          <a:bodyPr>
            <a:normAutofit fontScale="90000"/>
          </a:bodyPr>
          <a:lstStyle/>
          <a:p>
            <a:r>
              <a:rPr lang="en-US" dirty="0"/>
              <a:t>Plotting Area vs. Perimeter on Last Day of Sorghum </a:t>
            </a:r>
            <a:r>
              <a:rPr lang="en-US" dirty="0" err="1"/>
              <a:t>Phenotyper</a:t>
            </a:r>
            <a:r>
              <a:rPr lang="en-US" dirty="0"/>
              <a:t> Experiment</a:t>
            </a:r>
          </a:p>
        </p:txBody>
      </p:sp>
      <p:sp>
        <p:nvSpPr>
          <p:cNvPr id="3" name="Content Placeholder 2">
            <a:extLst>
              <a:ext uri="{FF2B5EF4-FFF2-40B4-BE49-F238E27FC236}">
                <a16:creationId xmlns:a16="http://schemas.microsoft.com/office/drawing/2014/main" id="{0554F293-C162-4889-3328-AB8E5CA65E2D}"/>
              </a:ext>
            </a:extLst>
          </p:cNvPr>
          <p:cNvSpPr>
            <a:spLocks noGrp="1"/>
          </p:cNvSpPr>
          <p:nvPr>
            <p:ph idx="1"/>
          </p:nvPr>
        </p:nvSpPr>
        <p:spPr>
          <a:xfrm>
            <a:off x="457200" y="1600200"/>
            <a:ext cx="8229600" cy="4894653"/>
          </a:xfrm>
        </p:spPr>
        <p:txBody>
          <a:bodyPr>
            <a:normAutofit/>
          </a:bodyPr>
          <a:lstStyle/>
          <a:p>
            <a:r>
              <a:rPr lang="en-US" dirty="0"/>
              <a:t>Aesthetic attributes of figures</a:t>
            </a:r>
          </a:p>
          <a:p>
            <a:pPr lvl="1"/>
            <a:r>
              <a:rPr lang="en-US" dirty="0"/>
              <a:t>necessary for distinguishing data</a:t>
            </a:r>
          </a:p>
          <a:p>
            <a:pPr lvl="1"/>
            <a:r>
              <a:rPr lang="en-US" dirty="0"/>
              <a:t>makes graphs visually pleasing</a:t>
            </a:r>
          </a:p>
          <a:p>
            <a:endParaRPr lang="en-US" dirty="0"/>
          </a:p>
          <a:p>
            <a:r>
              <a:rPr lang="en-US" dirty="0"/>
              <a:t>For our data, we will color code our nitrogen treatments</a:t>
            </a:r>
          </a:p>
        </p:txBody>
      </p:sp>
      <p:sp>
        <p:nvSpPr>
          <p:cNvPr id="4" name="TextBox 3">
            <a:extLst>
              <a:ext uri="{FF2B5EF4-FFF2-40B4-BE49-F238E27FC236}">
                <a16:creationId xmlns:a16="http://schemas.microsoft.com/office/drawing/2014/main" id="{CE9789DD-7172-870F-73A4-129E24F88819}"/>
              </a:ext>
            </a:extLst>
          </p:cNvPr>
          <p:cNvSpPr txBox="1"/>
          <p:nvPr/>
        </p:nvSpPr>
        <p:spPr>
          <a:xfrm>
            <a:off x="847165" y="4801743"/>
            <a:ext cx="7839635" cy="1323439"/>
          </a:xfrm>
          <a:prstGeom prst="rect">
            <a:avLst/>
          </a:prstGeom>
          <a:solidFill>
            <a:schemeClr val="tx1"/>
          </a:solidFill>
        </p:spPr>
        <p:txBody>
          <a:bodyPr wrap="square" rtlCol="0">
            <a:spAutoFit/>
          </a:bodyPr>
          <a:lstStyle/>
          <a:p>
            <a:r>
              <a:rPr lang="en-US" sz="2000" dirty="0">
                <a:solidFill>
                  <a:schemeClr val="bg1"/>
                </a:solidFill>
                <a:latin typeface="Consolas" panose="020B0609020204030204" pitchFamily="49" charset="0"/>
              </a:rPr>
              <a:t>p4 &lt;- </a:t>
            </a:r>
            <a:r>
              <a:rPr lang="en-US" sz="2000" dirty="0" err="1">
                <a:solidFill>
                  <a:schemeClr val="bg1"/>
                </a:solidFill>
                <a:latin typeface="Consolas" panose="020B0609020204030204" pitchFamily="49" charset="0"/>
              </a:rPr>
              <a:t>last_day</a:t>
            </a:r>
            <a:r>
              <a:rPr lang="en-US" sz="2000" dirty="0">
                <a:solidFill>
                  <a:schemeClr val="bg1"/>
                </a:solidFill>
                <a:latin typeface="Consolas" panose="020B0609020204030204" pitchFamily="49" charset="0"/>
              </a:rPr>
              <a:t> %&gt;%</a:t>
            </a:r>
            <a:br>
              <a:rPr lang="en-US" sz="2000" dirty="0">
                <a:solidFill>
                  <a:schemeClr val="bg1"/>
                </a:solidFill>
                <a:latin typeface="Consolas" panose="020B0609020204030204" pitchFamily="49" charset="0"/>
              </a:rPr>
            </a:br>
            <a:r>
              <a:rPr lang="en-US" sz="2000" dirty="0">
                <a:solidFill>
                  <a:schemeClr val="bg1"/>
                </a:solidFill>
                <a:latin typeface="Consolas" panose="020B0609020204030204" pitchFamily="49" charset="0"/>
              </a:rPr>
              <a:t>	ggplot(aes(</a:t>
            </a:r>
            <a:r>
              <a:rPr lang="en-US" sz="2000" dirty="0" err="1">
                <a:solidFill>
                  <a:schemeClr val="bg1"/>
                </a:solidFill>
                <a:latin typeface="Consolas" panose="020B0609020204030204" pitchFamily="49" charset="0"/>
              </a:rPr>
              <a:t>perimeter,area</a:t>
            </a:r>
            <a:r>
              <a:rPr lang="en-US" sz="2000" dirty="0">
                <a:solidFill>
                  <a:schemeClr val="bg1"/>
                </a:solidFill>
                <a:latin typeface="Consolas" panose="020B0609020204030204" pitchFamily="49" charset="0"/>
              </a:rPr>
              <a:t>)) +</a:t>
            </a:r>
          </a:p>
          <a:p>
            <a:r>
              <a:rPr lang="en-US" sz="2000" dirty="0">
                <a:solidFill>
                  <a:schemeClr val="bg1"/>
                </a:solidFill>
                <a:latin typeface="Consolas" panose="020B0609020204030204" pitchFamily="49" charset="0"/>
              </a:rPr>
              <a:t>	</a:t>
            </a:r>
            <a:r>
              <a:rPr lang="en-US" sz="2000" dirty="0" err="1">
                <a:solidFill>
                  <a:schemeClr val="bg1"/>
                </a:solidFill>
                <a:latin typeface="Consolas" panose="020B0609020204030204" pitchFamily="49" charset="0"/>
              </a:rPr>
              <a:t>geom_point</a:t>
            </a:r>
            <a:r>
              <a:rPr lang="en-US" sz="2000" dirty="0">
                <a:solidFill>
                  <a:schemeClr val="bg1"/>
                </a:solidFill>
                <a:latin typeface="Consolas" panose="020B0609020204030204" pitchFamily="49" charset="0"/>
              </a:rPr>
              <a:t>(aes(color=factor(Treatment)))</a:t>
            </a:r>
          </a:p>
          <a:p>
            <a:r>
              <a:rPr lang="en-US" sz="2000" dirty="0">
                <a:solidFill>
                  <a:schemeClr val="bg1"/>
                </a:solidFill>
                <a:latin typeface="Consolas" panose="020B0609020204030204" pitchFamily="49" charset="0"/>
              </a:rPr>
              <a:t>p4</a:t>
            </a:r>
          </a:p>
        </p:txBody>
      </p:sp>
    </p:spTree>
    <p:extLst>
      <p:ext uri="{BB962C8B-B14F-4D97-AF65-F5344CB8AC3E}">
        <p14:creationId xmlns:p14="http://schemas.microsoft.com/office/powerpoint/2010/main" val="3946394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6B7686-3B62-6B70-F7FD-DD73BD596B22}"/>
              </a:ext>
            </a:extLst>
          </p:cNvPr>
          <p:cNvSpPr>
            <a:spLocks noGrp="1"/>
          </p:cNvSpPr>
          <p:nvPr>
            <p:ph type="title"/>
          </p:nvPr>
        </p:nvSpPr>
        <p:spPr>
          <a:xfrm>
            <a:off x="457200" y="96838"/>
            <a:ext cx="8229600" cy="1143000"/>
          </a:xfrm>
        </p:spPr>
        <p:txBody>
          <a:bodyPr>
            <a:normAutofit/>
          </a:bodyPr>
          <a:lstStyle/>
          <a:p>
            <a:r>
              <a:rPr lang="en-US" dirty="0"/>
              <a:t>Scale Layers</a:t>
            </a:r>
          </a:p>
        </p:txBody>
      </p:sp>
      <p:sp>
        <p:nvSpPr>
          <p:cNvPr id="3" name="Content Placeholder 2">
            <a:extLst>
              <a:ext uri="{FF2B5EF4-FFF2-40B4-BE49-F238E27FC236}">
                <a16:creationId xmlns:a16="http://schemas.microsoft.com/office/drawing/2014/main" id="{8F898778-0A5E-C0C6-5918-D2A2B4AB9C68}"/>
              </a:ext>
            </a:extLst>
          </p:cNvPr>
          <p:cNvSpPr>
            <a:spLocks noGrp="1"/>
          </p:cNvSpPr>
          <p:nvPr>
            <p:ph idx="1"/>
          </p:nvPr>
        </p:nvSpPr>
        <p:spPr>
          <a:xfrm>
            <a:off x="76199" y="1374589"/>
            <a:ext cx="8879541" cy="5386573"/>
          </a:xfrm>
        </p:spPr>
        <p:txBody>
          <a:bodyPr>
            <a:normAutofit/>
          </a:bodyPr>
          <a:lstStyle/>
          <a:p>
            <a:r>
              <a:rPr lang="en-US" sz="2000" dirty="0"/>
              <a:t>The default colors are neat, but you can customize the data points to put your own flavor on the figure</a:t>
            </a:r>
          </a:p>
          <a:p>
            <a:r>
              <a:rPr lang="en-US" sz="2000" dirty="0"/>
              <a:t>We can alter the color of our data by adding a scale layer to change the color aesthetic</a:t>
            </a:r>
          </a:p>
          <a:p>
            <a:endParaRPr lang="en-US" sz="2000" dirty="0">
              <a:latin typeface="Source Sans Pro" panose="020B0503030403020204" pitchFamily="34" charset="0"/>
              <a:ea typeface="Source Sans Pro" panose="020B0503030403020204" pitchFamily="34" charset="0"/>
            </a:endParaRPr>
          </a:p>
          <a:p>
            <a:endParaRPr lang="en-US" sz="2000" dirty="0">
              <a:latin typeface="Source Sans Pro" panose="020B0503030403020204" pitchFamily="34" charset="0"/>
              <a:ea typeface="Source Sans Pro" panose="020B0503030403020204" pitchFamily="34" charset="0"/>
            </a:endParaRPr>
          </a:p>
          <a:p>
            <a:endParaRPr lang="en-US" sz="2000" dirty="0">
              <a:latin typeface="Source Sans Pro" panose="020B0503030403020204" pitchFamily="34" charset="0"/>
              <a:ea typeface="Source Sans Pro" panose="020B0503030403020204" pitchFamily="34" charset="0"/>
            </a:endParaRPr>
          </a:p>
          <a:p>
            <a:r>
              <a:rPr lang="en-US" sz="2000" dirty="0">
                <a:latin typeface="Source Sans Pro" panose="020B0503030403020204" pitchFamily="34" charset="0"/>
                <a:ea typeface="Source Sans Pro" panose="020B0503030403020204" pitchFamily="34" charset="0"/>
              </a:rPr>
              <a:t>For more information on scales, visit this </a:t>
            </a:r>
            <a:r>
              <a:rPr lang="en-US" sz="2000" dirty="0">
                <a:latin typeface="Source Sans Pro" panose="020B0503030403020204" pitchFamily="34" charset="0"/>
                <a:ea typeface="Source Sans Pro" panose="020B0503030403020204" pitchFamily="34" charset="0"/>
                <a:hlinkClick r:id="rId3"/>
              </a:rPr>
              <a:t>reference guide</a:t>
            </a:r>
            <a:endParaRPr lang="en-US" sz="2000" dirty="0">
              <a:latin typeface="Source Sans Pro" panose="020B0503030403020204" pitchFamily="34" charset="0"/>
              <a:ea typeface="Source Sans Pro" panose="020B0503030403020204" pitchFamily="34" charset="0"/>
            </a:endParaRPr>
          </a:p>
        </p:txBody>
      </p:sp>
      <p:pic>
        <p:nvPicPr>
          <p:cNvPr id="7" name="Picture 6">
            <a:extLst>
              <a:ext uri="{FF2B5EF4-FFF2-40B4-BE49-F238E27FC236}">
                <a16:creationId xmlns:a16="http://schemas.microsoft.com/office/drawing/2014/main" id="{D7BF22EC-589B-A3D8-8BCC-5D8128BA4731}"/>
              </a:ext>
            </a:extLst>
          </p:cNvPr>
          <p:cNvPicPr>
            <a:picLocks noChangeAspect="1"/>
          </p:cNvPicPr>
          <p:nvPr/>
        </p:nvPicPr>
        <p:blipFill>
          <a:blip r:embed="rId4"/>
          <a:stretch>
            <a:fillRect/>
          </a:stretch>
        </p:blipFill>
        <p:spPr>
          <a:xfrm>
            <a:off x="457200" y="4187638"/>
            <a:ext cx="3818367" cy="2670361"/>
          </a:xfrm>
          <a:prstGeom prst="rect">
            <a:avLst/>
          </a:prstGeom>
        </p:spPr>
      </p:pic>
      <p:pic>
        <p:nvPicPr>
          <p:cNvPr id="9" name="Picture 8">
            <a:extLst>
              <a:ext uri="{FF2B5EF4-FFF2-40B4-BE49-F238E27FC236}">
                <a16:creationId xmlns:a16="http://schemas.microsoft.com/office/drawing/2014/main" id="{09965107-5217-C127-2B8B-3DC09AE637AD}"/>
              </a:ext>
            </a:extLst>
          </p:cNvPr>
          <p:cNvPicPr>
            <a:picLocks noChangeAspect="1"/>
          </p:cNvPicPr>
          <p:nvPr/>
        </p:nvPicPr>
        <p:blipFill>
          <a:blip r:embed="rId5"/>
          <a:stretch>
            <a:fillRect/>
          </a:stretch>
        </p:blipFill>
        <p:spPr>
          <a:xfrm>
            <a:off x="4868433" y="4187639"/>
            <a:ext cx="3818367" cy="2670361"/>
          </a:xfrm>
          <a:prstGeom prst="rect">
            <a:avLst/>
          </a:prstGeom>
        </p:spPr>
      </p:pic>
      <p:sp>
        <p:nvSpPr>
          <p:cNvPr id="4" name="TextBox 3">
            <a:extLst>
              <a:ext uri="{FF2B5EF4-FFF2-40B4-BE49-F238E27FC236}">
                <a16:creationId xmlns:a16="http://schemas.microsoft.com/office/drawing/2014/main" id="{B2856F53-C810-755D-6DEF-669C23A0B261}"/>
              </a:ext>
            </a:extLst>
          </p:cNvPr>
          <p:cNvSpPr txBox="1"/>
          <p:nvPr/>
        </p:nvSpPr>
        <p:spPr>
          <a:xfrm>
            <a:off x="345140" y="2776078"/>
            <a:ext cx="8610600" cy="1015663"/>
          </a:xfrm>
          <a:prstGeom prst="rect">
            <a:avLst/>
          </a:prstGeom>
          <a:solidFill>
            <a:schemeClr val="tx1"/>
          </a:solidFill>
        </p:spPr>
        <p:txBody>
          <a:bodyPr wrap="square" rtlCol="0">
            <a:spAutoFit/>
          </a:bodyPr>
          <a:lstStyle/>
          <a:p>
            <a:r>
              <a:rPr lang="en-US" sz="2000" dirty="0">
                <a:solidFill>
                  <a:schemeClr val="bg1"/>
                </a:solidFill>
                <a:latin typeface="Consolas" panose="020B0609020204030204" pitchFamily="49" charset="0"/>
              </a:rPr>
              <a:t>p5 &lt;- p4 +  	</a:t>
            </a:r>
            <a:r>
              <a:rPr lang="en-US" sz="2000" dirty="0" err="1">
                <a:solidFill>
                  <a:schemeClr val="bg1"/>
                </a:solidFill>
                <a:latin typeface="Consolas" panose="020B0609020204030204" pitchFamily="49" charset="0"/>
              </a:rPr>
              <a:t>scale_color_manual</a:t>
            </a:r>
            <a:r>
              <a:rPr lang="en-US" sz="2000" dirty="0">
                <a:solidFill>
                  <a:schemeClr val="bg1"/>
                </a:solidFill>
                <a:latin typeface="Consolas" panose="020B0609020204030204" pitchFamily="49" charset="0"/>
              </a:rPr>
              <a:t>(values=c('</a:t>
            </a:r>
            <a:r>
              <a:rPr lang="en-US" sz="2000" dirty="0" err="1">
                <a:solidFill>
                  <a:schemeClr val="bg1"/>
                </a:solidFill>
                <a:latin typeface="Consolas" panose="020B0609020204030204" pitchFamily="49" charset="0"/>
              </a:rPr>
              <a:t>red','blue','green</a:t>
            </a:r>
            <a:r>
              <a:rPr lang="en-US" sz="2000" dirty="0">
                <a:solidFill>
                  <a:schemeClr val="bg1"/>
                </a:solidFill>
                <a:latin typeface="Consolas" panose="020B0609020204030204" pitchFamily="49" charset="0"/>
              </a:rPr>
              <a:t>’))</a:t>
            </a:r>
          </a:p>
          <a:p>
            <a:r>
              <a:rPr lang="en-US" sz="2000" dirty="0">
                <a:solidFill>
                  <a:schemeClr val="bg1"/>
                </a:solidFill>
                <a:latin typeface="Consolas" panose="020B0609020204030204" pitchFamily="49" charset="0"/>
              </a:rPr>
              <a:t>p5</a:t>
            </a:r>
          </a:p>
        </p:txBody>
      </p:sp>
    </p:spTree>
    <p:extLst>
      <p:ext uri="{BB962C8B-B14F-4D97-AF65-F5344CB8AC3E}">
        <p14:creationId xmlns:p14="http://schemas.microsoft.com/office/powerpoint/2010/main" val="817953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361F8-D9BB-B859-9F8A-F7271E70B776}"/>
              </a:ext>
            </a:extLst>
          </p:cNvPr>
          <p:cNvSpPr>
            <a:spLocks noGrp="1"/>
          </p:cNvSpPr>
          <p:nvPr>
            <p:ph type="title"/>
          </p:nvPr>
        </p:nvSpPr>
        <p:spPr>
          <a:xfrm>
            <a:off x="457200" y="103188"/>
            <a:ext cx="8229600" cy="1143000"/>
          </a:xfrm>
        </p:spPr>
        <p:txBody>
          <a:bodyPr>
            <a:normAutofit/>
          </a:bodyPr>
          <a:lstStyle/>
          <a:p>
            <a:r>
              <a:rPr lang="en-US" dirty="0"/>
              <a:t>Adding Theme Layers to our Plot</a:t>
            </a:r>
          </a:p>
        </p:txBody>
      </p:sp>
      <p:sp>
        <p:nvSpPr>
          <p:cNvPr id="3" name="Content Placeholder 2">
            <a:extLst>
              <a:ext uri="{FF2B5EF4-FFF2-40B4-BE49-F238E27FC236}">
                <a16:creationId xmlns:a16="http://schemas.microsoft.com/office/drawing/2014/main" id="{1C67F25A-96B9-E624-63A6-4296EC7107B3}"/>
              </a:ext>
            </a:extLst>
          </p:cNvPr>
          <p:cNvSpPr>
            <a:spLocks noGrp="1"/>
          </p:cNvSpPr>
          <p:nvPr>
            <p:ph idx="1"/>
          </p:nvPr>
        </p:nvSpPr>
        <p:spPr/>
        <p:txBody>
          <a:bodyPr/>
          <a:lstStyle/>
          <a:p>
            <a:r>
              <a:rPr lang="en-US" dirty="0"/>
              <a:t>Now we will add theme layers to our figure to further distinguish it by alter the appearance of the figure’s layout</a:t>
            </a:r>
          </a:p>
          <a:p>
            <a:r>
              <a:rPr lang="en-US" dirty="0"/>
              <a:t>For more information on how to use theme’s to customize your figure layout, visit this </a:t>
            </a:r>
            <a:r>
              <a:rPr lang="en-US" dirty="0">
                <a:hlinkClick r:id="rId2"/>
              </a:rPr>
              <a:t>reference document</a:t>
            </a:r>
            <a:endParaRPr lang="en-US" dirty="0"/>
          </a:p>
          <a:p>
            <a:endParaRPr lang="en-US" dirty="0"/>
          </a:p>
        </p:txBody>
      </p:sp>
    </p:spTree>
    <p:extLst>
      <p:ext uri="{BB962C8B-B14F-4D97-AF65-F5344CB8AC3E}">
        <p14:creationId xmlns:p14="http://schemas.microsoft.com/office/powerpoint/2010/main" val="12601634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11237F-978E-3876-7273-2C247A1D975B}"/>
              </a:ext>
            </a:extLst>
          </p:cNvPr>
          <p:cNvSpPr>
            <a:spLocks noGrp="1"/>
          </p:cNvSpPr>
          <p:nvPr>
            <p:ph type="title"/>
          </p:nvPr>
        </p:nvSpPr>
        <p:spPr>
          <a:xfrm>
            <a:off x="457200" y="109538"/>
            <a:ext cx="8229600" cy="1143000"/>
          </a:xfrm>
        </p:spPr>
        <p:txBody>
          <a:bodyPr>
            <a:normAutofit fontScale="90000"/>
          </a:bodyPr>
          <a:lstStyle/>
          <a:p>
            <a:r>
              <a:rPr lang="en-US" dirty="0"/>
              <a:t>Plotting Area vs. Perimeter on Last Day of Sorghum </a:t>
            </a:r>
            <a:r>
              <a:rPr lang="en-US" dirty="0" err="1"/>
              <a:t>Phenotyper</a:t>
            </a:r>
            <a:r>
              <a:rPr lang="en-US" dirty="0"/>
              <a:t> Experiment</a:t>
            </a:r>
          </a:p>
        </p:txBody>
      </p:sp>
      <p:sp>
        <p:nvSpPr>
          <p:cNvPr id="3" name="Content Placeholder 2">
            <a:extLst>
              <a:ext uri="{FF2B5EF4-FFF2-40B4-BE49-F238E27FC236}">
                <a16:creationId xmlns:a16="http://schemas.microsoft.com/office/drawing/2014/main" id="{F8382EA5-872C-7AD8-419B-32907FE3975D}"/>
              </a:ext>
            </a:extLst>
          </p:cNvPr>
          <p:cNvSpPr>
            <a:spLocks noGrp="1"/>
          </p:cNvSpPr>
          <p:nvPr>
            <p:ph idx="1"/>
          </p:nvPr>
        </p:nvSpPr>
        <p:spPr>
          <a:xfrm>
            <a:off x="25400" y="1321729"/>
            <a:ext cx="4546600" cy="1544354"/>
          </a:xfrm>
        </p:spPr>
        <p:txBody>
          <a:bodyPr>
            <a:normAutofit/>
          </a:bodyPr>
          <a:lstStyle/>
          <a:p>
            <a:pPr marL="0" indent="0">
              <a:buNone/>
            </a:pPr>
            <a:r>
              <a:rPr lang="en-US" sz="2400" dirty="0"/>
              <a:t>Relabel x- and y-axes:</a:t>
            </a:r>
          </a:p>
        </p:txBody>
      </p:sp>
      <p:sp>
        <p:nvSpPr>
          <p:cNvPr id="4" name="TextBox 3">
            <a:extLst>
              <a:ext uri="{FF2B5EF4-FFF2-40B4-BE49-F238E27FC236}">
                <a16:creationId xmlns:a16="http://schemas.microsoft.com/office/drawing/2014/main" id="{65EAF7DD-5839-278B-BBD8-C41022EA0B33}"/>
              </a:ext>
            </a:extLst>
          </p:cNvPr>
          <p:cNvSpPr txBox="1"/>
          <p:nvPr/>
        </p:nvSpPr>
        <p:spPr>
          <a:xfrm>
            <a:off x="50800" y="1761349"/>
            <a:ext cx="4409601" cy="1323439"/>
          </a:xfrm>
          <a:prstGeom prst="rect">
            <a:avLst/>
          </a:prstGeom>
          <a:solidFill>
            <a:schemeClr val="tx1"/>
          </a:solidFill>
        </p:spPr>
        <p:txBody>
          <a:bodyPr wrap="square" rtlCol="0">
            <a:spAutoFit/>
          </a:bodyPr>
          <a:lstStyle/>
          <a:p>
            <a:r>
              <a:rPr lang="en-US" sz="2000" dirty="0">
                <a:solidFill>
                  <a:schemeClr val="bg1"/>
                </a:solidFill>
                <a:latin typeface="Consolas" panose="020B0609020204030204" pitchFamily="49" charset="0"/>
              </a:rPr>
              <a:t>p6 &lt;- p5 +     </a:t>
            </a:r>
          </a:p>
          <a:p>
            <a:r>
              <a:rPr lang="en-US" sz="2000" dirty="0">
                <a:solidFill>
                  <a:schemeClr val="bg1"/>
                </a:solidFill>
                <a:latin typeface="Consolas" panose="020B0609020204030204" pitchFamily="49" charset="0"/>
              </a:rPr>
              <a:t>	</a:t>
            </a:r>
            <a:r>
              <a:rPr lang="en-US" sz="2000" dirty="0" err="1">
                <a:solidFill>
                  <a:schemeClr val="bg1"/>
                </a:solidFill>
                <a:latin typeface="Consolas" panose="020B0609020204030204" pitchFamily="49" charset="0"/>
              </a:rPr>
              <a:t>xlab</a:t>
            </a:r>
            <a:r>
              <a:rPr lang="en-US" sz="2000" dirty="0">
                <a:solidFill>
                  <a:schemeClr val="bg1"/>
                </a:solidFill>
                <a:latin typeface="Consolas" panose="020B0609020204030204" pitchFamily="49" charset="0"/>
              </a:rPr>
              <a:t>("CLR") +      </a:t>
            </a:r>
          </a:p>
          <a:p>
            <a:r>
              <a:rPr lang="en-US" sz="2000" dirty="0">
                <a:solidFill>
                  <a:schemeClr val="bg1"/>
                </a:solidFill>
                <a:latin typeface="Consolas" panose="020B0609020204030204" pitchFamily="49" charset="0"/>
              </a:rPr>
              <a:t>	</a:t>
            </a:r>
            <a:r>
              <a:rPr lang="en-US" sz="2000" dirty="0" err="1">
                <a:solidFill>
                  <a:schemeClr val="bg1"/>
                </a:solidFill>
                <a:latin typeface="Consolas" panose="020B0609020204030204" pitchFamily="49" charset="0"/>
              </a:rPr>
              <a:t>ylab</a:t>
            </a:r>
            <a:r>
              <a:rPr lang="en-US" sz="2000" dirty="0">
                <a:solidFill>
                  <a:schemeClr val="bg1"/>
                </a:solidFill>
                <a:latin typeface="Consolas" panose="020B0609020204030204" pitchFamily="49" charset="0"/>
              </a:rPr>
              <a:t> ("CLR")     </a:t>
            </a:r>
          </a:p>
          <a:p>
            <a:r>
              <a:rPr lang="en-US" sz="2000" dirty="0">
                <a:solidFill>
                  <a:schemeClr val="bg1"/>
                </a:solidFill>
                <a:latin typeface="Consolas" panose="020B0609020204030204" pitchFamily="49" charset="0"/>
              </a:rPr>
              <a:t>p6</a:t>
            </a:r>
          </a:p>
        </p:txBody>
      </p:sp>
      <p:pic>
        <p:nvPicPr>
          <p:cNvPr id="6" name="Picture 5">
            <a:extLst>
              <a:ext uri="{FF2B5EF4-FFF2-40B4-BE49-F238E27FC236}">
                <a16:creationId xmlns:a16="http://schemas.microsoft.com/office/drawing/2014/main" id="{A453A51C-B813-C3EE-80F1-EA8AE8E33B5B}"/>
              </a:ext>
            </a:extLst>
          </p:cNvPr>
          <p:cNvPicPr>
            <a:picLocks noChangeAspect="1"/>
          </p:cNvPicPr>
          <p:nvPr/>
        </p:nvPicPr>
        <p:blipFill>
          <a:blip r:embed="rId2"/>
          <a:stretch>
            <a:fillRect/>
          </a:stretch>
        </p:blipFill>
        <p:spPr>
          <a:xfrm>
            <a:off x="704684" y="3303495"/>
            <a:ext cx="3188032" cy="3360358"/>
          </a:xfrm>
          <a:prstGeom prst="rect">
            <a:avLst/>
          </a:prstGeom>
        </p:spPr>
      </p:pic>
      <p:sp>
        <p:nvSpPr>
          <p:cNvPr id="7" name="Content Placeholder 2">
            <a:extLst>
              <a:ext uri="{FF2B5EF4-FFF2-40B4-BE49-F238E27FC236}">
                <a16:creationId xmlns:a16="http://schemas.microsoft.com/office/drawing/2014/main" id="{583F3040-BD04-4389-D126-BA8F74D9CD4B}"/>
              </a:ext>
            </a:extLst>
          </p:cNvPr>
          <p:cNvSpPr txBox="1">
            <a:spLocks/>
          </p:cNvSpPr>
          <p:nvPr/>
        </p:nvSpPr>
        <p:spPr>
          <a:xfrm>
            <a:off x="4563035" y="1321729"/>
            <a:ext cx="4546600" cy="154435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Source Sans Pro"/>
                <a:ea typeface="+mn-ea"/>
                <a:cs typeface="Source Sans Pro"/>
              </a:defRPr>
            </a:lvl1pPr>
            <a:lvl2pPr marL="742950" indent="-285750" algn="l" defTabSz="457200" rtl="0" eaLnBrk="1" latinLnBrk="0" hangingPunct="1">
              <a:spcBef>
                <a:spcPct val="20000"/>
              </a:spcBef>
              <a:buFont typeface="Arial"/>
              <a:buChar char="–"/>
              <a:defRPr sz="2800" kern="1200">
                <a:solidFill>
                  <a:schemeClr val="tx1"/>
                </a:solidFill>
                <a:latin typeface="Source Sans Pro"/>
                <a:ea typeface="+mn-ea"/>
                <a:cs typeface="Source Sans Pro"/>
              </a:defRPr>
            </a:lvl2pPr>
            <a:lvl3pPr marL="1143000" indent="-228600" algn="l" defTabSz="457200" rtl="0" eaLnBrk="1" latinLnBrk="0" hangingPunct="1">
              <a:spcBef>
                <a:spcPct val="20000"/>
              </a:spcBef>
              <a:buFont typeface="Arial"/>
              <a:buChar char="•"/>
              <a:defRPr sz="2400" kern="1200">
                <a:solidFill>
                  <a:schemeClr val="tx1"/>
                </a:solidFill>
                <a:latin typeface="Source Sans Pro"/>
                <a:ea typeface="+mn-ea"/>
                <a:cs typeface="Source Sans Pro"/>
              </a:defRPr>
            </a:lvl3pPr>
            <a:lvl4pPr marL="1600200" indent="-228600" algn="l" defTabSz="457200" rtl="0" eaLnBrk="1" latinLnBrk="0" hangingPunct="1">
              <a:spcBef>
                <a:spcPct val="20000"/>
              </a:spcBef>
              <a:buFont typeface="Arial"/>
              <a:buChar char="–"/>
              <a:defRPr sz="2000" kern="1200">
                <a:solidFill>
                  <a:schemeClr val="tx1"/>
                </a:solidFill>
                <a:latin typeface="Source Sans Pro"/>
                <a:ea typeface="+mn-ea"/>
                <a:cs typeface="Source Sans Pro"/>
              </a:defRPr>
            </a:lvl4pPr>
            <a:lvl5pPr marL="2057400" indent="-228600" algn="l" defTabSz="457200" rtl="0" eaLnBrk="1" latinLnBrk="0" hangingPunct="1">
              <a:spcBef>
                <a:spcPct val="20000"/>
              </a:spcBef>
              <a:buFont typeface="Arial"/>
              <a:buChar char="»"/>
              <a:defRPr sz="2000" kern="1200">
                <a:solidFill>
                  <a:schemeClr val="tx1"/>
                </a:solidFill>
                <a:latin typeface="Source Sans Pro"/>
                <a:ea typeface="+mn-ea"/>
                <a:cs typeface="Source Sans Pro"/>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400" dirty="0"/>
              <a:t>Change the plot’s background:</a:t>
            </a:r>
          </a:p>
          <a:p>
            <a:pPr marL="0" indent="0">
              <a:buFont typeface="Arial"/>
              <a:buNone/>
            </a:pPr>
            <a:endParaRPr lang="en-US" sz="2400" dirty="0"/>
          </a:p>
          <a:p>
            <a:pPr marL="0" indent="0">
              <a:buFont typeface="Arial"/>
              <a:buNone/>
            </a:pPr>
            <a:endParaRPr lang="en-US" sz="2400" dirty="0"/>
          </a:p>
          <a:p>
            <a:pPr marL="0" indent="0">
              <a:buFont typeface="Arial"/>
              <a:buNone/>
            </a:pPr>
            <a:endParaRPr lang="en-US" sz="2400" dirty="0"/>
          </a:p>
          <a:p>
            <a:pPr marL="0" indent="0">
              <a:buFont typeface="Arial"/>
              <a:buNone/>
            </a:pPr>
            <a:endParaRPr lang="en-US" sz="2400" dirty="0"/>
          </a:p>
        </p:txBody>
      </p:sp>
      <p:sp>
        <p:nvSpPr>
          <p:cNvPr id="8" name="TextBox 7">
            <a:extLst>
              <a:ext uri="{FF2B5EF4-FFF2-40B4-BE49-F238E27FC236}">
                <a16:creationId xmlns:a16="http://schemas.microsoft.com/office/drawing/2014/main" id="{6E0C737F-35BA-0D5B-AF22-56D225BA6E34}"/>
              </a:ext>
            </a:extLst>
          </p:cNvPr>
          <p:cNvSpPr txBox="1"/>
          <p:nvPr/>
        </p:nvSpPr>
        <p:spPr>
          <a:xfrm>
            <a:off x="4642242" y="1761349"/>
            <a:ext cx="4409601" cy="707886"/>
          </a:xfrm>
          <a:prstGeom prst="rect">
            <a:avLst/>
          </a:prstGeom>
          <a:solidFill>
            <a:schemeClr val="tx1"/>
          </a:solidFill>
        </p:spPr>
        <p:txBody>
          <a:bodyPr wrap="square" rtlCol="0">
            <a:spAutoFit/>
          </a:bodyPr>
          <a:lstStyle/>
          <a:p>
            <a:r>
              <a:rPr lang="en-US" sz="2000" dirty="0">
                <a:solidFill>
                  <a:schemeClr val="bg1"/>
                </a:solidFill>
                <a:latin typeface="Consolas" panose="020B0609020204030204" pitchFamily="49" charset="0"/>
              </a:rPr>
              <a:t>p7 &lt;- p6 + </a:t>
            </a:r>
            <a:r>
              <a:rPr lang="en-US" sz="2000" dirty="0" err="1">
                <a:solidFill>
                  <a:schemeClr val="bg1"/>
                </a:solidFill>
                <a:latin typeface="Consolas" panose="020B0609020204030204" pitchFamily="49" charset="0"/>
              </a:rPr>
              <a:t>theme_light</a:t>
            </a:r>
            <a:r>
              <a:rPr lang="en-US" sz="2000" dirty="0">
                <a:solidFill>
                  <a:schemeClr val="bg1"/>
                </a:solidFill>
                <a:latin typeface="Consolas" panose="020B0609020204030204" pitchFamily="49" charset="0"/>
              </a:rPr>
              <a:t>()</a:t>
            </a:r>
          </a:p>
          <a:p>
            <a:r>
              <a:rPr lang="en-US" sz="2000" dirty="0">
                <a:solidFill>
                  <a:schemeClr val="bg1"/>
                </a:solidFill>
                <a:latin typeface="Consolas" panose="020B0609020204030204" pitchFamily="49" charset="0"/>
              </a:rPr>
              <a:t>p7</a:t>
            </a:r>
          </a:p>
        </p:txBody>
      </p:sp>
      <p:sp>
        <p:nvSpPr>
          <p:cNvPr id="10" name="Rectangle 9">
            <a:extLst>
              <a:ext uri="{FF2B5EF4-FFF2-40B4-BE49-F238E27FC236}">
                <a16:creationId xmlns:a16="http://schemas.microsoft.com/office/drawing/2014/main" id="{977B4808-2AD3-3152-5034-34B1E0A31B8D}"/>
              </a:ext>
            </a:extLst>
          </p:cNvPr>
          <p:cNvSpPr/>
          <p:nvPr/>
        </p:nvSpPr>
        <p:spPr>
          <a:xfrm>
            <a:off x="4831976" y="6418729"/>
            <a:ext cx="3774142" cy="245124"/>
          </a:xfrm>
          <a:prstGeom prst="rect">
            <a:avLst/>
          </a:prstGeom>
          <a:solidFill>
            <a:srgbClr val="EEEEEE"/>
          </a:solidFill>
          <a:ln>
            <a:solidFill>
              <a:srgbClr val="EEEE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A24FFB32-4FD1-B534-4083-CFB1A18AE4DB}"/>
              </a:ext>
            </a:extLst>
          </p:cNvPr>
          <p:cNvPicPr>
            <a:picLocks noChangeAspect="1"/>
          </p:cNvPicPr>
          <p:nvPr/>
        </p:nvPicPr>
        <p:blipFill>
          <a:blip r:embed="rId3"/>
          <a:stretch>
            <a:fillRect/>
          </a:stretch>
        </p:blipFill>
        <p:spPr>
          <a:xfrm>
            <a:off x="5253025" y="3303494"/>
            <a:ext cx="3188033" cy="3360359"/>
          </a:xfrm>
          <a:prstGeom prst="rect">
            <a:avLst/>
          </a:prstGeom>
        </p:spPr>
      </p:pic>
    </p:spTree>
    <p:extLst>
      <p:ext uri="{BB962C8B-B14F-4D97-AF65-F5344CB8AC3E}">
        <p14:creationId xmlns:p14="http://schemas.microsoft.com/office/powerpoint/2010/main" val="3242743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100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5EAF7DD-5839-278B-BBD8-C41022EA0B33}"/>
              </a:ext>
            </a:extLst>
          </p:cNvPr>
          <p:cNvSpPr txBox="1"/>
          <p:nvPr/>
        </p:nvSpPr>
        <p:spPr>
          <a:xfrm>
            <a:off x="0" y="0"/>
            <a:ext cx="9143999" cy="2862322"/>
          </a:xfrm>
          <a:prstGeom prst="rect">
            <a:avLst/>
          </a:prstGeom>
          <a:solidFill>
            <a:schemeClr val="tx1"/>
          </a:solidFill>
        </p:spPr>
        <p:txBody>
          <a:bodyPr wrap="square" rtlCol="0">
            <a:spAutoFit/>
          </a:bodyPr>
          <a:lstStyle/>
          <a:p>
            <a:r>
              <a:rPr lang="en-US" sz="2000" dirty="0">
                <a:solidFill>
                  <a:schemeClr val="bg1"/>
                </a:solidFill>
                <a:latin typeface="Consolas" panose="020B0609020204030204" pitchFamily="49" charset="0"/>
              </a:rPr>
              <a:t>p8 &lt;- p7 +</a:t>
            </a:r>
          </a:p>
          <a:p>
            <a:r>
              <a:rPr lang="en-US" sz="2000" dirty="0">
                <a:solidFill>
                  <a:schemeClr val="bg1"/>
                </a:solidFill>
                <a:latin typeface="Consolas" panose="020B0609020204030204" pitchFamily="49" charset="0"/>
              </a:rPr>
              <a:t>	theme(</a:t>
            </a:r>
            <a:r>
              <a:rPr lang="en-US" sz="2000" dirty="0" err="1">
                <a:solidFill>
                  <a:schemeClr val="bg1"/>
                </a:solidFill>
                <a:latin typeface="Consolas" panose="020B0609020204030204" pitchFamily="49" charset="0"/>
              </a:rPr>
              <a:t>strip.background</a:t>
            </a:r>
            <a:r>
              <a:rPr lang="en-US" sz="2000" dirty="0">
                <a:solidFill>
                  <a:schemeClr val="bg1"/>
                </a:solidFill>
                <a:latin typeface="Consolas" panose="020B0609020204030204" pitchFamily="49" charset="0"/>
              </a:rPr>
              <a:t> = </a:t>
            </a:r>
            <a:r>
              <a:rPr lang="en-US" sz="2000" dirty="0" err="1">
                <a:solidFill>
                  <a:schemeClr val="bg1"/>
                </a:solidFill>
                <a:latin typeface="Consolas" panose="020B0609020204030204" pitchFamily="49" charset="0"/>
              </a:rPr>
              <a:t>element_rect</a:t>
            </a:r>
            <a:r>
              <a:rPr lang="en-US" sz="2000" dirty="0">
                <a:solidFill>
                  <a:schemeClr val="bg1"/>
                </a:solidFill>
                <a:latin typeface="Consolas" panose="020B0609020204030204" pitchFamily="49" charset="0"/>
              </a:rPr>
              <a:t>(fill = "gray50"),            		</a:t>
            </a:r>
            <a:r>
              <a:rPr lang="en-US" sz="2000" dirty="0" err="1">
                <a:solidFill>
                  <a:schemeClr val="bg1"/>
                </a:solidFill>
                <a:latin typeface="Consolas" panose="020B0609020204030204" pitchFamily="49" charset="0"/>
              </a:rPr>
              <a:t>strip.text.x</a:t>
            </a:r>
            <a:r>
              <a:rPr lang="en-US" sz="2000" dirty="0">
                <a:solidFill>
                  <a:schemeClr val="bg1"/>
                </a:solidFill>
                <a:latin typeface="Consolas" panose="020B0609020204030204" pitchFamily="49" charset="0"/>
              </a:rPr>
              <a:t> = </a:t>
            </a:r>
            <a:r>
              <a:rPr lang="en-US" sz="2000" dirty="0" err="1">
                <a:solidFill>
                  <a:schemeClr val="bg1"/>
                </a:solidFill>
                <a:latin typeface="Consolas" panose="020B0609020204030204" pitchFamily="49" charset="0"/>
              </a:rPr>
              <a:t>element_text</a:t>
            </a:r>
            <a:r>
              <a:rPr lang="en-US" sz="2000" dirty="0">
                <a:solidFill>
                  <a:schemeClr val="bg1"/>
                </a:solidFill>
                <a:latin typeface="Consolas" panose="020B0609020204030204" pitchFamily="49" charset="0"/>
              </a:rPr>
              <a:t>(size=14, color = "white"),            		</a:t>
            </a:r>
            <a:r>
              <a:rPr lang="en-US" sz="2000" dirty="0" err="1">
                <a:solidFill>
                  <a:schemeClr val="bg1"/>
                </a:solidFill>
                <a:latin typeface="Consolas" panose="020B0609020204030204" pitchFamily="49" charset="0"/>
              </a:rPr>
              <a:t>strip.text.y</a:t>
            </a:r>
            <a:r>
              <a:rPr lang="en-US" sz="2000" dirty="0">
                <a:solidFill>
                  <a:schemeClr val="bg1"/>
                </a:solidFill>
                <a:latin typeface="Consolas" panose="020B0609020204030204" pitchFamily="49" charset="0"/>
              </a:rPr>
              <a:t> = </a:t>
            </a:r>
            <a:r>
              <a:rPr lang="en-US" sz="2000" dirty="0" err="1">
                <a:solidFill>
                  <a:schemeClr val="bg1"/>
                </a:solidFill>
                <a:latin typeface="Consolas" panose="020B0609020204030204" pitchFamily="49" charset="0"/>
              </a:rPr>
              <a:t>element_text</a:t>
            </a:r>
            <a:r>
              <a:rPr lang="en-US" sz="2000" dirty="0">
                <a:solidFill>
                  <a:schemeClr val="bg1"/>
                </a:solidFill>
                <a:latin typeface="Consolas" panose="020B0609020204030204" pitchFamily="49" charset="0"/>
              </a:rPr>
              <a:t>(size = 14, color = "white"),            		</a:t>
            </a:r>
            <a:r>
              <a:rPr lang="en-US" sz="2000" dirty="0" err="1">
                <a:solidFill>
                  <a:schemeClr val="bg1"/>
                </a:solidFill>
                <a:latin typeface="Consolas" panose="020B0609020204030204" pitchFamily="49" charset="0"/>
              </a:rPr>
              <a:t>axis.title</a:t>
            </a:r>
            <a:r>
              <a:rPr lang="en-US" sz="2000" dirty="0">
                <a:solidFill>
                  <a:schemeClr val="bg1"/>
                </a:solidFill>
                <a:latin typeface="Consolas" panose="020B0609020204030204" pitchFamily="49" charset="0"/>
              </a:rPr>
              <a:t> = </a:t>
            </a:r>
            <a:r>
              <a:rPr lang="en-US" sz="2000" dirty="0" err="1">
                <a:solidFill>
                  <a:schemeClr val="bg1"/>
                </a:solidFill>
                <a:latin typeface="Consolas" panose="020B0609020204030204" pitchFamily="49" charset="0"/>
              </a:rPr>
              <a:t>element_text</a:t>
            </a:r>
            <a:r>
              <a:rPr lang="en-US" sz="2000" dirty="0">
                <a:solidFill>
                  <a:schemeClr val="bg1"/>
                </a:solidFill>
                <a:latin typeface="Consolas" panose="020B0609020204030204" pitchFamily="49" charset="0"/>
              </a:rPr>
              <a:t>(size = 18),</a:t>
            </a:r>
            <a:br>
              <a:rPr lang="en-US" sz="2000" dirty="0">
                <a:solidFill>
                  <a:schemeClr val="bg1"/>
                </a:solidFill>
                <a:latin typeface="Consolas" panose="020B0609020204030204" pitchFamily="49" charset="0"/>
              </a:rPr>
            </a:br>
            <a:r>
              <a:rPr lang="en-US" sz="2000" dirty="0">
                <a:solidFill>
                  <a:schemeClr val="bg1"/>
                </a:solidFill>
                <a:latin typeface="Consolas" panose="020B0609020204030204" pitchFamily="49" charset="0"/>
              </a:rPr>
              <a:t>		</a:t>
            </a:r>
            <a:r>
              <a:rPr lang="en-US" sz="2000" dirty="0" err="1">
                <a:solidFill>
                  <a:schemeClr val="bg1"/>
                </a:solidFill>
                <a:latin typeface="Consolas" panose="020B0609020204030204" pitchFamily="49" charset="0"/>
              </a:rPr>
              <a:t>axis.text</a:t>
            </a:r>
            <a:r>
              <a:rPr lang="en-US" sz="2000" dirty="0">
                <a:solidFill>
                  <a:schemeClr val="bg1"/>
                </a:solidFill>
                <a:latin typeface="Consolas" panose="020B0609020204030204" pitchFamily="49" charset="0"/>
              </a:rPr>
              <a:t> = </a:t>
            </a:r>
            <a:r>
              <a:rPr lang="en-US" sz="2000" dirty="0" err="1">
                <a:solidFill>
                  <a:schemeClr val="bg1"/>
                </a:solidFill>
                <a:latin typeface="Consolas" panose="020B0609020204030204" pitchFamily="49" charset="0"/>
              </a:rPr>
              <a:t>element_text</a:t>
            </a:r>
            <a:r>
              <a:rPr lang="en-US" sz="2000" dirty="0">
                <a:solidFill>
                  <a:schemeClr val="bg1"/>
                </a:solidFill>
                <a:latin typeface="Consolas" panose="020B0609020204030204" pitchFamily="49" charset="0"/>
              </a:rPr>
              <a:t>(size = 14),</a:t>
            </a:r>
            <a:br>
              <a:rPr lang="en-US" sz="2000" dirty="0">
                <a:solidFill>
                  <a:schemeClr val="bg1"/>
                </a:solidFill>
                <a:latin typeface="Consolas" panose="020B0609020204030204" pitchFamily="49" charset="0"/>
              </a:rPr>
            </a:br>
            <a:r>
              <a:rPr lang="en-US" sz="2000" dirty="0">
                <a:solidFill>
                  <a:schemeClr val="bg1"/>
                </a:solidFill>
                <a:latin typeface="Consolas" panose="020B0609020204030204" pitchFamily="49" charset="0"/>
              </a:rPr>
              <a:t>		</a:t>
            </a:r>
            <a:r>
              <a:rPr lang="en-US" sz="2000" dirty="0" err="1">
                <a:solidFill>
                  <a:schemeClr val="bg1"/>
                </a:solidFill>
                <a:latin typeface="Consolas" panose="020B0609020204030204" pitchFamily="49" charset="0"/>
              </a:rPr>
              <a:t>axis.ticks.length</a:t>
            </a:r>
            <a:r>
              <a:rPr lang="en-US" sz="2000" dirty="0">
                <a:solidFill>
                  <a:schemeClr val="bg1"/>
                </a:solidFill>
                <a:latin typeface="Consolas" panose="020B0609020204030204" pitchFamily="49" charset="0"/>
              </a:rPr>
              <a:t> = unit(0.2, "cm")) +               	guides(color = </a:t>
            </a:r>
            <a:r>
              <a:rPr lang="en-US" sz="2000" dirty="0" err="1">
                <a:solidFill>
                  <a:schemeClr val="bg1"/>
                </a:solidFill>
                <a:latin typeface="Consolas" panose="020B0609020204030204" pitchFamily="49" charset="0"/>
              </a:rPr>
              <a:t>guide_legend</a:t>
            </a:r>
            <a:r>
              <a:rPr lang="en-US" sz="2000" dirty="0">
                <a:solidFill>
                  <a:schemeClr val="bg1"/>
                </a:solidFill>
                <a:latin typeface="Consolas" panose="020B0609020204030204" pitchFamily="49" charset="0"/>
              </a:rPr>
              <a:t>(title = "Nitrogen"))</a:t>
            </a:r>
          </a:p>
          <a:p>
            <a:r>
              <a:rPr lang="en-US" sz="2000" dirty="0">
                <a:solidFill>
                  <a:schemeClr val="bg1"/>
                </a:solidFill>
                <a:latin typeface="Consolas" panose="020B0609020204030204" pitchFamily="49" charset="0"/>
              </a:rPr>
              <a:t>p8</a:t>
            </a:r>
          </a:p>
        </p:txBody>
      </p:sp>
      <p:sp>
        <p:nvSpPr>
          <p:cNvPr id="11" name="Rectangle 10">
            <a:extLst>
              <a:ext uri="{FF2B5EF4-FFF2-40B4-BE49-F238E27FC236}">
                <a16:creationId xmlns:a16="http://schemas.microsoft.com/office/drawing/2014/main" id="{5CCD4835-A278-A2F7-4903-AB6ED477F796}"/>
              </a:ext>
            </a:extLst>
          </p:cNvPr>
          <p:cNvSpPr/>
          <p:nvPr/>
        </p:nvSpPr>
        <p:spPr>
          <a:xfrm>
            <a:off x="4453004" y="6347011"/>
            <a:ext cx="4099326" cy="366939"/>
          </a:xfrm>
          <a:prstGeom prst="rect">
            <a:avLst/>
          </a:prstGeom>
          <a:solidFill>
            <a:srgbClr val="EEEEEE"/>
          </a:solidFill>
          <a:ln>
            <a:solidFill>
              <a:srgbClr val="EEEEEE"/>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02AA9D1B-4931-2DC6-99E0-7578B5495F48}"/>
              </a:ext>
            </a:extLst>
          </p:cNvPr>
          <p:cNvPicPr>
            <a:picLocks noChangeAspect="1"/>
          </p:cNvPicPr>
          <p:nvPr/>
        </p:nvPicPr>
        <p:blipFill>
          <a:blip r:embed="rId2"/>
          <a:stretch>
            <a:fillRect/>
          </a:stretch>
        </p:blipFill>
        <p:spPr>
          <a:xfrm>
            <a:off x="2718547" y="2907147"/>
            <a:ext cx="3706906" cy="3907280"/>
          </a:xfrm>
          <a:prstGeom prst="rect">
            <a:avLst/>
          </a:prstGeom>
        </p:spPr>
      </p:pic>
    </p:spTree>
    <p:extLst>
      <p:ext uri="{BB962C8B-B14F-4D97-AF65-F5344CB8AC3E}">
        <p14:creationId xmlns:p14="http://schemas.microsoft.com/office/powerpoint/2010/main" val="1771982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1BFD4B8-3F8B-28F7-7441-C1EF202974BC}"/>
              </a:ext>
            </a:extLst>
          </p:cNvPr>
          <p:cNvSpPr/>
          <p:nvPr/>
        </p:nvSpPr>
        <p:spPr>
          <a:xfrm>
            <a:off x="4857750" y="6369050"/>
            <a:ext cx="3714750" cy="385762"/>
          </a:xfrm>
          <a:prstGeom prst="rect">
            <a:avLst/>
          </a:prstGeom>
          <a:solidFill>
            <a:srgbClr val="EEEE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4FF0FAE-C50E-FE90-CB6D-DD28423FA99D}"/>
              </a:ext>
            </a:extLst>
          </p:cNvPr>
          <p:cNvSpPr>
            <a:spLocks noGrp="1"/>
          </p:cNvSpPr>
          <p:nvPr>
            <p:ph type="title"/>
          </p:nvPr>
        </p:nvSpPr>
        <p:spPr>
          <a:xfrm>
            <a:off x="457200" y="103188"/>
            <a:ext cx="8229600" cy="1143000"/>
          </a:xfrm>
        </p:spPr>
        <p:txBody>
          <a:bodyPr>
            <a:normAutofit fontScale="90000"/>
          </a:bodyPr>
          <a:lstStyle/>
          <a:p>
            <a:r>
              <a:rPr lang="en-US" dirty="0"/>
              <a:t>Plotting Area vs. Perimeter on Last Day of Sorghum </a:t>
            </a:r>
            <a:r>
              <a:rPr lang="en-US" dirty="0" err="1"/>
              <a:t>Phenotyper</a:t>
            </a:r>
            <a:r>
              <a:rPr lang="en-US" dirty="0"/>
              <a:t> Experiment</a:t>
            </a:r>
          </a:p>
        </p:txBody>
      </p:sp>
      <p:sp>
        <p:nvSpPr>
          <p:cNvPr id="6" name="TextBox 5">
            <a:extLst>
              <a:ext uri="{FF2B5EF4-FFF2-40B4-BE49-F238E27FC236}">
                <a16:creationId xmlns:a16="http://schemas.microsoft.com/office/drawing/2014/main" id="{2D6F32E0-C8AE-4ABF-3E72-D12C1EAB0E26}"/>
              </a:ext>
            </a:extLst>
          </p:cNvPr>
          <p:cNvSpPr txBox="1"/>
          <p:nvPr/>
        </p:nvSpPr>
        <p:spPr>
          <a:xfrm>
            <a:off x="260350" y="1435100"/>
            <a:ext cx="8658752" cy="4339650"/>
          </a:xfrm>
          <a:prstGeom prst="rect">
            <a:avLst/>
          </a:prstGeom>
          <a:noFill/>
        </p:spPr>
        <p:txBody>
          <a:bodyPr wrap="square" rtlCol="0">
            <a:spAutoFit/>
          </a:bodyPr>
          <a:lstStyle/>
          <a:p>
            <a:r>
              <a:rPr lang="en-US" sz="2800" dirty="0">
                <a:latin typeface="Source Sans Pro" panose="020B0503030403020204" pitchFamily="34" charset="0"/>
                <a:ea typeface="Source Sans Pro" panose="020B0503030403020204" pitchFamily="34" charset="0"/>
              </a:rPr>
              <a:t>What changes would you make to alter the labels on the x- and y-axis to reflect the figure below?</a:t>
            </a:r>
          </a:p>
          <a:p>
            <a:endParaRPr lang="en-US" sz="2800" dirty="0">
              <a:latin typeface="Source Sans Pro" panose="020B0503030403020204" pitchFamily="34" charset="0"/>
              <a:ea typeface="Source Sans Pro" panose="020B0503030403020204" pitchFamily="34" charset="0"/>
            </a:endParaRPr>
          </a:p>
          <a:p>
            <a:endParaRPr lang="en-US" sz="2800" dirty="0">
              <a:latin typeface="Source Sans Pro" panose="020B0503030403020204" pitchFamily="34" charset="0"/>
              <a:ea typeface="Source Sans Pro" panose="020B0503030403020204" pitchFamily="34" charset="0"/>
            </a:endParaRPr>
          </a:p>
          <a:p>
            <a:endParaRPr lang="en-US" sz="2800" dirty="0">
              <a:latin typeface="Source Sans Pro" panose="020B0503030403020204" pitchFamily="34" charset="0"/>
              <a:ea typeface="Source Sans Pro" panose="020B0503030403020204" pitchFamily="34" charset="0"/>
            </a:endParaRPr>
          </a:p>
          <a:p>
            <a:endParaRPr lang="en-US" sz="2800" dirty="0">
              <a:latin typeface="Source Sans Pro" panose="020B0503030403020204" pitchFamily="34" charset="0"/>
              <a:ea typeface="Source Sans Pro" panose="020B0503030403020204" pitchFamily="34" charset="0"/>
            </a:endParaRPr>
          </a:p>
          <a:p>
            <a:endParaRPr lang="en-US" sz="2800" dirty="0">
              <a:latin typeface="Source Sans Pro" panose="020B0503030403020204" pitchFamily="34" charset="0"/>
              <a:ea typeface="Source Sans Pro" panose="020B0503030403020204" pitchFamily="34" charset="0"/>
            </a:endParaRPr>
          </a:p>
          <a:p>
            <a:endParaRPr lang="en-US" sz="2800" dirty="0">
              <a:latin typeface="Source Sans Pro" panose="020B0503030403020204" pitchFamily="34" charset="0"/>
              <a:ea typeface="Source Sans Pro" panose="020B0503030403020204" pitchFamily="34" charset="0"/>
            </a:endParaRPr>
          </a:p>
          <a:p>
            <a:endParaRPr lang="en-US" sz="2800" dirty="0">
              <a:latin typeface="Source Sans Pro" panose="020B0503030403020204" pitchFamily="34" charset="0"/>
              <a:ea typeface="Source Sans Pro" panose="020B0503030403020204" pitchFamily="34" charset="0"/>
            </a:endParaRPr>
          </a:p>
          <a:p>
            <a:r>
              <a:rPr lang="en-US" sz="2400" dirty="0">
                <a:latin typeface="Source Sans Pro" panose="020B0503030403020204" pitchFamily="34" charset="0"/>
                <a:ea typeface="Source Sans Pro" panose="020B0503030403020204" pitchFamily="34" charset="0"/>
              </a:rPr>
              <a:t>Lastly, we need to save our plots. Otherwise, what’s the point?</a:t>
            </a:r>
          </a:p>
        </p:txBody>
      </p:sp>
      <p:pic>
        <p:nvPicPr>
          <p:cNvPr id="4" name="Picture 3" descr="A picture containing text, diagram, screenshot, colorfulness&#10;&#10;Description automatically generated">
            <a:extLst>
              <a:ext uri="{FF2B5EF4-FFF2-40B4-BE49-F238E27FC236}">
                <a16:creationId xmlns:a16="http://schemas.microsoft.com/office/drawing/2014/main" id="{5232F0BE-590E-A11A-1AEA-9FB1A90D64B5}"/>
              </a:ext>
            </a:extLst>
          </p:cNvPr>
          <p:cNvPicPr>
            <a:picLocks noChangeAspect="1"/>
          </p:cNvPicPr>
          <p:nvPr/>
        </p:nvPicPr>
        <p:blipFill>
          <a:blip r:embed="rId3"/>
          <a:stretch>
            <a:fillRect/>
          </a:stretch>
        </p:blipFill>
        <p:spPr>
          <a:xfrm>
            <a:off x="1769633" y="2358333"/>
            <a:ext cx="5604734" cy="2862126"/>
          </a:xfrm>
          <a:prstGeom prst="rect">
            <a:avLst/>
          </a:prstGeom>
        </p:spPr>
      </p:pic>
      <p:sp>
        <p:nvSpPr>
          <p:cNvPr id="7" name="TextBox 6">
            <a:extLst>
              <a:ext uri="{FF2B5EF4-FFF2-40B4-BE49-F238E27FC236}">
                <a16:creationId xmlns:a16="http://schemas.microsoft.com/office/drawing/2014/main" id="{A04CB423-2551-9A99-4CEC-AB44B7E0E8BC}"/>
              </a:ext>
            </a:extLst>
          </p:cNvPr>
          <p:cNvSpPr txBox="1"/>
          <p:nvPr/>
        </p:nvSpPr>
        <p:spPr>
          <a:xfrm>
            <a:off x="260350" y="5800499"/>
            <a:ext cx="8426450" cy="707886"/>
          </a:xfrm>
          <a:prstGeom prst="rect">
            <a:avLst/>
          </a:prstGeom>
          <a:solidFill>
            <a:schemeClr val="tx1"/>
          </a:solidFill>
        </p:spPr>
        <p:txBody>
          <a:bodyPr wrap="square">
            <a:spAutoFit/>
          </a:bodyPr>
          <a:lstStyle/>
          <a:p>
            <a:r>
              <a:rPr lang="en-US" sz="2000" dirty="0" err="1">
                <a:solidFill>
                  <a:schemeClr val="bg1"/>
                </a:solidFill>
                <a:latin typeface="Consolas" panose="020B0609020204030204" pitchFamily="49" charset="0"/>
              </a:rPr>
              <a:t>ggsave</a:t>
            </a:r>
            <a:r>
              <a:rPr lang="en-US" sz="2000" dirty="0">
                <a:solidFill>
                  <a:schemeClr val="bg1"/>
                </a:solidFill>
                <a:latin typeface="Consolas" panose="020B0609020204030204" pitchFamily="49" charset="0"/>
              </a:rPr>
              <a:t>("sorghum_nitrogen_perimeter_vs_area.png", width=8.91, height=4.55, plot=p9, dpi=300)</a:t>
            </a:r>
          </a:p>
        </p:txBody>
      </p:sp>
    </p:spTree>
    <p:extLst>
      <p:ext uri="{BB962C8B-B14F-4D97-AF65-F5344CB8AC3E}">
        <p14:creationId xmlns:p14="http://schemas.microsoft.com/office/powerpoint/2010/main" val="1618986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8" end="8"/>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1B7EA-F9B2-9B6D-EACA-AC5B5B59A281}"/>
              </a:ext>
            </a:extLst>
          </p:cNvPr>
          <p:cNvSpPr>
            <a:spLocks noGrp="1"/>
          </p:cNvSpPr>
          <p:nvPr>
            <p:ph type="title"/>
          </p:nvPr>
        </p:nvSpPr>
        <p:spPr>
          <a:xfrm>
            <a:off x="457200" y="99844"/>
            <a:ext cx="8229600" cy="1143000"/>
          </a:xfrm>
        </p:spPr>
        <p:txBody>
          <a:bodyPr>
            <a:normAutofit/>
          </a:bodyPr>
          <a:lstStyle/>
          <a:p>
            <a:r>
              <a:rPr lang="en-US" dirty="0"/>
              <a:t>Faceting</a:t>
            </a:r>
          </a:p>
        </p:txBody>
      </p:sp>
      <p:sp>
        <p:nvSpPr>
          <p:cNvPr id="3" name="Content Placeholder 2">
            <a:extLst>
              <a:ext uri="{FF2B5EF4-FFF2-40B4-BE49-F238E27FC236}">
                <a16:creationId xmlns:a16="http://schemas.microsoft.com/office/drawing/2014/main" id="{BE7B2EE7-B688-A29F-3B4A-76B303AB59BA}"/>
              </a:ext>
            </a:extLst>
          </p:cNvPr>
          <p:cNvSpPr>
            <a:spLocks noGrp="1"/>
          </p:cNvSpPr>
          <p:nvPr>
            <p:ph idx="1"/>
          </p:nvPr>
        </p:nvSpPr>
        <p:spPr>
          <a:xfrm>
            <a:off x="457200" y="1600200"/>
            <a:ext cx="8229600" cy="4872789"/>
          </a:xfrm>
        </p:spPr>
        <p:txBody>
          <a:bodyPr>
            <a:normAutofit fontScale="85000" lnSpcReduction="20000"/>
          </a:bodyPr>
          <a:lstStyle/>
          <a:p>
            <a:r>
              <a:rPr lang="en-US" dirty="0"/>
              <a:t>Generates small multiples for displaying different subsets of data</a:t>
            </a:r>
          </a:p>
          <a:p>
            <a:pPr lvl="1"/>
            <a:r>
              <a:rPr lang="en-US" dirty="0"/>
              <a:t>Small multiples allow for quick comparison of the data</a:t>
            </a:r>
          </a:p>
          <a:p>
            <a:r>
              <a:rPr lang="en-US" dirty="0"/>
              <a:t>Three types of </a:t>
            </a:r>
            <a:r>
              <a:rPr lang="en-US" dirty="0">
                <a:hlinkClick r:id="rId2"/>
              </a:rPr>
              <a:t>faceting</a:t>
            </a:r>
            <a:r>
              <a:rPr lang="en-US" dirty="0"/>
              <a:t>:</a:t>
            </a:r>
          </a:p>
          <a:p>
            <a:pPr marL="971550" lvl="1" indent="-514350">
              <a:buFont typeface="+mj-lt"/>
              <a:buAutoNum type="arabicPeriod"/>
            </a:pPr>
            <a:r>
              <a:rPr lang="en-US" dirty="0">
                <a:latin typeface="Consolas" panose="020B0609020204030204" pitchFamily="49" charset="0"/>
              </a:rPr>
              <a:t>facet_null() </a:t>
            </a:r>
            <a:r>
              <a:rPr lang="en-US" dirty="0"/>
              <a:t>–  a single plot, the default</a:t>
            </a:r>
          </a:p>
          <a:p>
            <a:pPr marL="971550" lvl="1" indent="-514350">
              <a:buFont typeface="+mj-lt"/>
              <a:buAutoNum type="arabicPeriod"/>
            </a:pPr>
            <a:r>
              <a:rPr lang="en-US" dirty="0" err="1">
                <a:latin typeface="Consolas" panose="020B0609020204030204" pitchFamily="49" charset="0"/>
              </a:rPr>
              <a:t>facet_wrap</a:t>
            </a:r>
            <a:r>
              <a:rPr lang="en-US" dirty="0">
                <a:latin typeface="Consolas" panose="020B0609020204030204" pitchFamily="49" charset="0"/>
              </a:rPr>
              <a:t>() </a:t>
            </a:r>
            <a:r>
              <a:rPr lang="en-US" dirty="0"/>
              <a:t>– “wraps” a 1d ribbon of panels into 2d; useful if you have a single variable with many levels and want to arrange the plots in a more space efficient manner</a:t>
            </a:r>
          </a:p>
          <a:p>
            <a:pPr marL="971550" lvl="1" indent="-514350">
              <a:buFont typeface="+mj-lt"/>
              <a:buAutoNum type="arabicPeriod"/>
            </a:pPr>
            <a:r>
              <a:rPr lang="en-US" dirty="0" err="1">
                <a:latin typeface="Consolas" panose="020B0609020204030204" pitchFamily="49" charset="0"/>
              </a:rPr>
              <a:t>facet_grid</a:t>
            </a:r>
            <a:r>
              <a:rPr lang="en-US" dirty="0">
                <a:latin typeface="Consolas" panose="020B0609020204030204" pitchFamily="49" charset="0"/>
              </a:rPr>
              <a:t>() </a:t>
            </a:r>
            <a:r>
              <a:rPr lang="en-US" dirty="0"/>
              <a:t>– produces a 2d grid of panels defined by variables which form the rows and columns</a:t>
            </a:r>
          </a:p>
          <a:p>
            <a:pPr marL="571500" indent="-514350"/>
            <a:r>
              <a:rPr lang="en-US" dirty="0"/>
              <a:t>We are going to use faceting to separate our scatter plot so we can more easily visualize differences between nitrogen treatments</a:t>
            </a:r>
          </a:p>
        </p:txBody>
      </p:sp>
    </p:spTree>
    <p:extLst>
      <p:ext uri="{BB962C8B-B14F-4D97-AF65-F5344CB8AC3E}">
        <p14:creationId xmlns:p14="http://schemas.microsoft.com/office/powerpoint/2010/main" val="1969972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26" presetClass="emph" presetSubtype="0" repeatCount="indefinite" fill="hold" nodeType="clickEffect">
                                  <p:stCondLst>
                                    <p:cond delay="0"/>
                                  </p:stCondLst>
                                  <p:childTnLst>
                                    <p:animEffect transition="out" filter="fade">
                                      <p:cBhvr>
                                        <p:cTn id="32" dur="500" tmFilter="0, 0; .2, .5; .8, .5; 1, 0"/>
                                        <p:tgtEl>
                                          <p:spTgt spid="3">
                                            <p:txEl>
                                              <p:pRg st="5" end="5"/>
                                            </p:txEl>
                                          </p:spTgt>
                                        </p:tgtEl>
                                      </p:cBhvr>
                                    </p:animEffect>
                                    <p:animScale>
                                      <p:cBhvr>
                                        <p:cTn id="33" dur="250" autoRev="1" fill="hold"/>
                                        <p:tgtEl>
                                          <p:spTgt spid="3">
                                            <p:txEl>
                                              <p:pRg st="5" end="5"/>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F921BFC-F491-4C66-9957-E4215315B2A2}"/>
              </a:ext>
            </a:extLst>
          </p:cNvPr>
          <p:cNvSpPr/>
          <p:nvPr/>
        </p:nvSpPr>
        <p:spPr>
          <a:xfrm>
            <a:off x="4857750" y="6369050"/>
            <a:ext cx="3714750" cy="385762"/>
          </a:xfrm>
          <a:prstGeom prst="rect">
            <a:avLst/>
          </a:prstGeom>
          <a:solidFill>
            <a:srgbClr val="EEEEE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67AA32F-D4FB-9737-6E1C-CC90C0F07FE3}"/>
              </a:ext>
            </a:extLst>
          </p:cNvPr>
          <p:cNvSpPr>
            <a:spLocks noGrp="1"/>
          </p:cNvSpPr>
          <p:nvPr>
            <p:ph type="title"/>
          </p:nvPr>
        </p:nvSpPr>
        <p:spPr>
          <a:xfrm>
            <a:off x="457200" y="82129"/>
            <a:ext cx="8229600" cy="1143000"/>
          </a:xfrm>
        </p:spPr>
        <p:txBody>
          <a:bodyPr>
            <a:normAutofit/>
          </a:bodyPr>
          <a:lstStyle/>
          <a:p>
            <a:r>
              <a:rPr lang="en-US" dirty="0"/>
              <a:t>Faceting Data Points</a:t>
            </a:r>
          </a:p>
        </p:txBody>
      </p:sp>
      <p:sp>
        <p:nvSpPr>
          <p:cNvPr id="3" name="Content Placeholder 2">
            <a:extLst>
              <a:ext uri="{FF2B5EF4-FFF2-40B4-BE49-F238E27FC236}">
                <a16:creationId xmlns:a16="http://schemas.microsoft.com/office/drawing/2014/main" id="{1B359EE5-72D9-6A39-0D45-93B0E4F7BC55}"/>
              </a:ext>
            </a:extLst>
          </p:cNvPr>
          <p:cNvSpPr>
            <a:spLocks noGrp="1"/>
          </p:cNvSpPr>
          <p:nvPr>
            <p:ph idx="1"/>
          </p:nvPr>
        </p:nvSpPr>
        <p:spPr>
          <a:xfrm>
            <a:off x="0" y="1467854"/>
            <a:ext cx="9144000" cy="2899610"/>
          </a:xfrm>
        </p:spPr>
        <p:txBody>
          <a:bodyPr>
            <a:normAutofit/>
          </a:bodyPr>
          <a:lstStyle/>
          <a:p>
            <a:r>
              <a:rPr lang="en-US" dirty="0"/>
              <a:t>Using </a:t>
            </a:r>
            <a:r>
              <a:rPr lang="en-US" dirty="0" err="1">
                <a:latin typeface="Consolas" panose="020B0609020204030204" pitchFamily="49" charset="0"/>
              </a:rPr>
              <a:t>facet_grid</a:t>
            </a:r>
            <a:r>
              <a:rPr lang="en-US" dirty="0">
                <a:latin typeface="Consolas" panose="020B0609020204030204" pitchFamily="49" charset="0"/>
              </a:rPr>
              <a:t>()</a:t>
            </a:r>
            <a:r>
              <a:rPr lang="en-US" dirty="0"/>
              <a:t> separate our nitrogen treatments across 3 different small plots.</a:t>
            </a:r>
            <a:br>
              <a:rPr lang="en-US" dirty="0">
                <a:latin typeface="Consolas" panose="020B0609020204030204" pitchFamily="49" charset="0"/>
              </a:rPr>
            </a:br>
            <a:r>
              <a:rPr lang="en-US" dirty="0">
                <a:latin typeface="Consolas" panose="020B0609020204030204" pitchFamily="49" charset="0"/>
              </a:rPr>
              <a:t>	</a:t>
            </a:r>
            <a:endParaRPr lang="en-US" dirty="0"/>
          </a:p>
        </p:txBody>
      </p:sp>
      <p:sp>
        <p:nvSpPr>
          <p:cNvPr id="4" name="TextBox 3">
            <a:extLst>
              <a:ext uri="{FF2B5EF4-FFF2-40B4-BE49-F238E27FC236}">
                <a16:creationId xmlns:a16="http://schemas.microsoft.com/office/drawing/2014/main" id="{B03E580C-AF04-DB80-BD2E-C93E4D0C1F7A}"/>
              </a:ext>
            </a:extLst>
          </p:cNvPr>
          <p:cNvSpPr txBox="1"/>
          <p:nvPr/>
        </p:nvSpPr>
        <p:spPr>
          <a:xfrm>
            <a:off x="260350" y="2518829"/>
            <a:ext cx="8603952" cy="400110"/>
          </a:xfrm>
          <a:prstGeom prst="rect">
            <a:avLst/>
          </a:prstGeom>
          <a:solidFill>
            <a:schemeClr val="tx1"/>
          </a:solidFill>
        </p:spPr>
        <p:txBody>
          <a:bodyPr wrap="square">
            <a:spAutoFit/>
          </a:bodyPr>
          <a:lstStyle/>
          <a:p>
            <a:r>
              <a:rPr lang="en-US" sz="2000" dirty="0">
                <a:solidFill>
                  <a:schemeClr val="bg1"/>
                </a:solidFill>
                <a:latin typeface="Consolas" panose="020B0609020204030204" pitchFamily="49" charset="0"/>
              </a:rPr>
              <a:t>f &lt;- p9 + </a:t>
            </a:r>
            <a:r>
              <a:rPr lang="en-US" sz="2000" dirty="0" err="1">
                <a:solidFill>
                  <a:schemeClr val="bg1"/>
                </a:solidFill>
                <a:latin typeface="Consolas" panose="020B0609020204030204" pitchFamily="49" charset="0"/>
              </a:rPr>
              <a:t>facet_grid</a:t>
            </a:r>
            <a:r>
              <a:rPr lang="en-US" sz="2000" dirty="0">
                <a:solidFill>
                  <a:schemeClr val="bg1"/>
                </a:solidFill>
                <a:latin typeface="Consolas" panose="020B0609020204030204" pitchFamily="49" charset="0"/>
              </a:rPr>
              <a:t>(~Treatment)</a:t>
            </a:r>
          </a:p>
        </p:txBody>
      </p:sp>
      <p:pic>
        <p:nvPicPr>
          <p:cNvPr id="9" name="Picture 8" descr="A picture containing text, screenshot, diagram, map&#10;&#10;Description automatically generated">
            <a:extLst>
              <a:ext uri="{FF2B5EF4-FFF2-40B4-BE49-F238E27FC236}">
                <a16:creationId xmlns:a16="http://schemas.microsoft.com/office/drawing/2014/main" id="{7D71474D-8796-603A-EF32-0252AD6A7A9B}"/>
              </a:ext>
            </a:extLst>
          </p:cNvPr>
          <p:cNvPicPr>
            <a:picLocks noChangeAspect="1"/>
          </p:cNvPicPr>
          <p:nvPr/>
        </p:nvPicPr>
        <p:blipFill>
          <a:blip r:embed="rId2"/>
          <a:stretch>
            <a:fillRect/>
          </a:stretch>
        </p:blipFill>
        <p:spPr>
          <a:xfrm>
            <a:off x="868276" y="3003049"/>
            <a:ext cx="7388099" cy="3772822"/>
          </a:xfrm>
          <a:prstGeom prst="rect">
            <a:avLst/>
          </a:prstGeom>
        </p:spPr>
      </p:pic>
    </p:spTree>
    <p:extLst>
      <p:ext uri="{BB962C8B-B14F-4D97-AF65-F5344CB8AC3E}">
        <p14:creationId xmlns:p14="http://schemas.microsoft.com/office/powerpoint/2010/main" val="12488306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3736"/>
            <a:ext cx="8229600" cy="1143000"/>
          </a:xfrm>
        </p:spPr>
        <p:txBody>
          <a:bodyPr/>
          <a:lstStyle/>
          <a:p>
            <a:pPr algn="l"/>
            <a:r>
              <a:rPr lang="en-US" dirty="0"/>
              <a:t>Learning Objectives:</a:t>
            </a:r>
          </a:p>
        </p:txBody>
      </p:sp>
      <p:sp>
        <p:nvSpPr>
          <p:cNvPr id="3" name="Content Placeholder 2"/>
          <p:cNvSpPr>
            <a:spLocks noGrp="1"/>
          </p:cNvSpPr>
          <p:nvPr>
            <p:ph idx="1"/>
          </p:nvPr>
        </p:nvSpPr>
        <p:spPr>
          <a:xfrm>
            <a:off x="457200" y="1371600"/>
            <a:ext cx="8229600" cy="4954044"/>
          </a:xfrm>
        </p:spPr>
        <p:txBody>
          <a:bodyPr>
            <a:normAutofit/>
          </a:bodyPr>
          <a:lstStyle/>
          <a:p>
            <a:r>
              <a:rPr lang="en-US" sz="2400" dirty="0"/>
              <a:t>Learn the basics of data visualization using </a:t>
            </a:r>
            <a:r>
              <a:rPr lang="en-US" sz="2400" b="1" dirty="0"/>
              <a:t>ggplot2</a:t>
            </a:r>
            <a:r>
              <a:rPr lang="en-US" sz="2400" dirty="0"/>
              <a:t> in R to plot single and multivariate data.</a:t>
            </a:r>
          </a:p>
          <a:p>
            <a:r>
              <a:rPr lang="en-US" sz="2400" dirty="0"/>
              <a:t>Explore different types of data visualizations and learn how to choose the appropriate plot type for different types of data and research questions.</a:t>
            </a:r>
          </a:p>
          <a:p>
            <a:r>
              <a:rPr lang="en-US" sz="2400" dirty="0"/>
              <a:t>Learn how to customize plots in ggplot2 using themes, colors, labels, and annotations to enhance the visual appeal and interpretability of the plots.</a:t>
            </a:r>
          </a:p>
          <a:p>
            <a:r>
              <a:rPr lang="en-US" sz="2400" dirty="0"/>
              <a:t>Learn how to use ggplot2 to create more advanced visualizations, such as faceted plots, heatmaps, and interactive plots, to effectively communicate complex data patterns and relationships.</a:t>
            </a:r>
          </a:p>
          <a:p>
            <a:endParaRPr lang="en-US" sz="2400" dirty="0"/>
          </a:p>
          <a:p>
            <a:endParaRPr lang="en-US" sz="2400" dirty="0"/>
          </a:p>
          <a:p>
            <a:endParaRPr lang="en-US" sz="2400" dirty="0"/>
          </a:p>
        </p:txBody>
      </p:sp>
    </p:spTree>
    <p:extLst>
      <p:ext uri="{BB962C8B-B14F-4D97-AF65-F5344CB8AC3E}">
        <p14:creationId xmlns:p14="http://schemas.microsoft.com/office/powerpoint/2010/main" val="3170729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Content Placeholder 21">
            <a:extLst>
              <a:ext uri="{FF2B5EF4-FFF2-40B4-BE49-F238E27FC236}">
                <a16:creationId xmlns:a16="http://schemas.microsoft.com/office/drawing/2014/main" id="{2006DA4B-B9A2-D315-9505-6C1CD15A5452}"/>
              </a:ext>
            </a:extLst>
          </p:cNvPr>
          <p:cNvPicPr>
            <a:picLocks noGrp="1" noChangeAspect="1"/>
          </p:cNvPicPr>
          <p:nvPr>
            <p:ph idx="1"/>
          </p:nvPr>
        </p:nvPicPr>
        <p:blipFill>
          <a:blip r:embed="rId2"/>
          <a:stretch>
            <a:fillRect/>
          </a:stretch>
        </p:blipFill>
        <p:spPr>
          <a:xfrm>
            <a:off x="737546" y="2210643"/>
            <a:ext cx="6443839" cy="3298998"/>
          </a:xfrm>
          <a:prstGeom prst="rect">
            <a:avLst/>
          </a:prstGeom>
        </p:spPr>
      </p:pic>
      <p:sp>
        <p:nvSpPr>
          <p:cNvPr id="2" name="Title 1">
            <a:extLst>
              <a:ext uri="{FF2B5EF4-FFF2-40B4-BE49-F238E27FC236}">
                <a16:creationId xmlns:a16="http://schemas.microsoft.com/office/drawing/2014/main" id="{7F79EA22-0415-25A3-0155-A75516C684AF}"/>
              </a:ext>
            </a:extLst>
          </p:cNvPr>
          <p:cNvSpPr>
            <a:spLocks noGrp="1"/>
          </p:cNvSpPr>
          <p:nvPr>
            <p:ph type="title"/>
          </p:nvPr>
        </p:nvSpPr>
        <p:spPr/>
        <p:txBody>
          <a:bodyPr/>
          <a:lstStyle/>
          <a:p>
            <a:r>
              <a:rPr lang="en-US" dirty="0"/>
              <a:t>Themes - Altering Panel Strip Attributes</a:t>
            </a:r>
          </a:p>
        </p:txBody>
      </p:sp>
      <p:sp>
        <p:nvSpPr>
          <p:cNvPr id="8" name="TextBox 7">
            <a:extLst>
              <a:ext uri="{FF2B5EF4-FFF2-40B4-BE49-F238E27FC236}">
                <a16:creationId xmlns:a16="http://schemas.microsoft.com/office/drawing/2014/main" id="{595C397A-1B36-6878-3A82-E1E229A9DBAA}"/>
              </a:ext>
            </a:extLst>
          </p:cNvPr>
          <p:cNvSpPr txBox="1"/>
          <p:nvPr/>
        </p:nvSpPr>
        <p:spPr>
          <a:xfrm>
            <a:off x="5564002" y="6020901"/>
            <a:ext cx="3072990" cy="461665"/>
          </a:xfrm>
          <a:prstGeom prst="rect">
            <a:avLst/>
          </a:prstGeom>
          <a:noFill/>
        </p:spPr>
        <p:txBody>
          <a:bodyPr wrap="square" rtlCol="0">
            <a:spAutoFit/>
          </a:bodyPr>
          <a:lstStyle/>
          <a:p>
            <a:r>
              <a:rPr lang="en-US" sz="2400" dirty="0">
                <a:latin typeface="Source Sans Pro" panose="020B0503030403020204" pitchFamily="34" charset="0"/>
                <a:ea typeface="Source Sans Pro" panose="020B0503030403020204" pitchFamily="34" charset="0"/>
                <a:hlinkClick r:id="rId3"/>
              </a:rPr>
              <a:t>ggplot2 theme system</a:t>
            </a:r>
            <a:endParaRPr lang="en-US" sz="2400" dirty="0">
              <a:latin typeface="Source Sans Pro" panose="020B0503030403020204" pitchFamily="34" charset="0"/>
              <a:ea typeface="Source Sans Pro" panose="020B0503030403020204" pitchFamily="34" charset="0"/>
            </a:endParaRPr>
          </a:p>
        </p:txBody>
      </p:sp>
      <p:sp>
        <p:nvSpPr>
          <p:cNvPr id="11" name="TextBox 10">
            <a:extLst>
              <a:ext uri="{FF2B5EF4-FFF2-40B4-BE49-F238E27FC236}">
                <a16:creationId xmlns:a16="http://schemas.microsoft.com/office/drawing/2014/main" id="{89C0AC2A-2C7C-D2D5-6DC1-905D9C0125B8}"/>
              </a:ext>
            </a:extLst>
          </p:cNvPr>
          <p:cNvSpPr txBox="1"/>
          <p:nvPr/>
        </p:nvSpPr>
        <p:spPr>
          <a:xfrm>
            <a:off x="7403540" y="3953198"/>
            <a:ext cx="1766170" cy="369332"/>
          </a:xfrm>
          <a:prstGeom prst="rect">
            <a:avLst/>
          </a:prstGeom>
          <a:noFill/>
        </p:spPr>
        <p:txBody>
          <a:bodyPr wrap="square" rtlCol="0">
            <a:spAutoFit/>
          </a:bodyPr>
          <a:lstStyle/>
          <a:p>
            <a:r>
              <a:rPr lang="en-US" dirty="0" err="1"/>
              <a:t>axis.ticks.length</a:t>
            </a:r>
            <a:endParaRPr lang="en-US" dirty="0"/>
          </a:p>
        </p:txBody>
      </p:sp>
      <p:grpSp>
        <p:nvGrpSpPr>
          <p:cNvPr id="61" name="Group 60">
            <a:extLst>
              <a:ext uri="{FF2B5EF4-FFF2-40B4-BE49-F238E27FC236}">
                <a16:creationId xmlns:a16="http://schemas.microsoft.com/office/drawing/2014/main" id="{8C990B1A-4F53-BF0C-FA51-5C6F3CFDE170}"/>
              </a:ext>
            </a:extLst>
          </p:cNvPr>
          <p:cNvGrpSpPr/>
          <p:nvPr/>
        </p:nvGrpSpPr>
        <p:grpSpPr>
          <a:xfrm>
            <a:off x="115865" y="5034776"/>
            <a:ext cx="2507458" cy="1634432"/>
            <a:chOff x="115865" y="5034776"/>
            <a:chExt cx="2507458" cy="1634432"/>
          </a:xfrm>
        </p:grpSpPr>
        <p:sp>
          <p:nvSpPr>
            <p:cNvPr id="10" name="TextBox 9">
              <a:extLst>
                <a:ext uri="{FF2B5EF4-FFF2-40B4-BE49-F238E27FC236}">
                  <a16:creationId xmlns:a16="http://schemas.microsoft.com/office/drawing/2014/main" id="{24F18891-D42F-BB85-30D6-BF77B640D928}"/>
                </a:ext>
              </a:extLst>
            </p:cNvPr>
            <p:cNvSpPr txBox="1"/>
            <p:nvPr/>
          </p:nvSpPr>
          <p:spPr>
            <a:xfrm>
              <a:off x="115865" y="6295924"/>
              <a:ext cx="988105" cy="373284"/>
            </a:xfrm>
            <a:prstGeom prst="rect">
              <a:avLst/>
            </a:prstGeom>
            <a:noFill/>
          </p:spPr>
          <p:txBody>
            <a:bodyPr wrap="square" rtlCol="0">
              <a:spAutoFit/>
            </a:bodyPr>
            <a:lstStyle/>
            <a:p>
              <a:r>
                <a:rPr lang="en-US" dirty="0" err="1"/>
                <a:t>axis.text</a:t>
              </a:r>
              <a:endParaRPr lang="en-US" dirty="0"/>
            </a:p>
          </p:txBody>
        </p:sp>
        <p:cxnSp>
          <p:nvCxnSpPr>
            <p:cNvPr id="13" name="Straight Arrow Connector 12">
              <a:extLst>
                <a:ext uri="{FF2B5EF4-FFF2-40B4-BE49-F238E27FC236}">
                  <a16:creationId xmlns:a16="http://schemas.microsoft.com/office/drawing/2014/main" id="{471CA667-BA27-B4F7-EAC6-1005813FEE3B}"/>
                </a:ext>
              </a:extLst>
            </p:cNvPr>
            <p:cNvCxnSpPr>
              <a:cxnSpLocks/>
              <a:stCxn id="10" idx="3"/>
            </p:cNvCxnSpPr>
            <p:nvPr/>
          </p:nvCxnSpPr>
          <p:spPr>
            <a:xfrm flipV="1">
              <a:off x="1103970" y="5313225"/>
              <a:ext cx="1519353" cy="1169341"/>
            </a:xfrm>
            <a:prstGeom prst="straightConnector1">
              <a:avLst/>
            </a:prstGeom>
            <a:ln w="57150">
              <a:tailEnd type="triangle"/>
            </a:ln>
          </p:spPr>
          <p:style>
            <a:lnRef idx="2">
              <a:schemeClr val="accent1"/>
            </a:lnRef>
            <a:fillRef idx="0">
              <a:schemeClr val="accent1"/>
            </a:fillRef>
            <a:effectRef idx="1">
              <a:schemeClr val="accent1"/>
            </a:effectRef>
            <a:fontRef idx="minor">
              <a:schemeClr val="tx1"/>
            </a:fontRef>
          </p:style>
        </p:cxnSp>
        <p:cxnSp>
          <p:nvCxnSpPr>
            <p:cNvPr id="15" name="Straight Arrow Connector 14">
              <a:extLst>
                <a:ext uri="{FF2B5EF4-FFF2-40B4-BE49-F238E27FC236}">
                  <a16:creationId xmlns:a16="http://schemas.microsoft.com/office/drawing/2014/main" id="{503652DF-BBC7-AD3B-AD61-04399DFE491A}"/>
                </a:ext>
              </a:extLst>
            </p:cNvPr>
            <p:cNvCxnSpPr>
              <a:cxnSpLocks/>
              <a:stCxn id="10" idx="0"/>
            </p:cNvCxnSpPr>
            <p:nvPr/>
          </p:nvCxnSpPr>
          <p:spPr>
            <a:xfrm flipV="1">
              <a:off x="609918" y="5034776"/>
              <a:ext cx="686410" cy="1261148"/>
            </a:xfrm>
            <a:prstGeom prst="straightConnector1">
              <a:avLst/>
            </a:prstGeom>
            <a:ln w="57150">
              <a:tailEnd type="triangle"/>
            </a:ln>
          </p:spPr>
          <p:style>
            <a:lnRef idx="2">
              <a:schemeClr val="accent1"/>
            </a:lnRef>
            <a:fillRef idx="0">
              <a:schemeClr val="accent1"/>
            </a:fillRef>
            <a:effectRef idx="1">
              <a:schemeClr val="accent1"/>
            </a:effectRef>
            <a:fontRef idx="minor">
              <a:schemeClr val="tx1"/>
            </a:fontRef>
          </p:style>
        </p:cxnSp>
      </p:grpSp>
      <p:grpSp>
        <p:nvGrpSpPr>
          <p:cNvPr id="60" name="Group 59">
            <a:extLst>
              <a:ext uri="{FF2B5EF4-FFF2-40B4-BE49-F238E27FC236}">
                <a16:creationId xmlns:a16="http://schemas.microsoft.com/office/drawing/2014/main" id="{0A42D135-ACBA-F488-C7D9-F58768320809}"/>
              </a:ext>
            </a:extLst>
          </p:cNvPr>
          <p:cNvGrpSpPr/>
          <p:nvPr/>
        </p:nvGrpSpPr>
        <p:grpSpPr>
          <a:xfrm>
            <a:off x="998910" y="4156350"/>
            <a:ext cx="2759051" cy="2379451"/>
            <a:chOff x="998910" y="4156350"/>
            <a:chExt cx="2759051" cy="2379451"/>
          </a:xfrm>
        </p:grpSpPr>
        <p:sp>
          <p:nvSpPr>
            <p:cNvPr id="9" name="TextBox 8">
              <a:extLst>
                <a:ext uri="{FF2B5EF4-FFF2-40B4-BE49-F238E27FC236}">
                  <a16:creationId xmlns:a16="http://schemas.microsoft.com/office/drawing/2014/main" id="{944EE1CF-964C-7A50-18D4-194C7BF13BA2}"/>
                </a:ext>
              </a:extLst>
            </p:cNvPr>
            <p:cNvSpPr txBox="1"/>
            <p:nvPr/>
          </p:nvSpPr>
          <p:spPr>
            <a:xfrm>
              <a:off x="2545610" y="6162517"/>
              <a:ext cx="988105" cy="373284"/>
            </a:xfrm>
            <a:prstGeom prst="rect">
              <a:avLst/>
            </a:prstGeom>
            <a:noFill/>
          </p:spPr>
          <p:txBody>
            <a:bodyPr wrap="square" rtlCol="0">
              <a:spAutoFit/>
            </a:bodyPr>
            <a:lstStyle/>
            <a:p>
              <a:r>
                <a:rPr lang="en-US" dirty="0" err="1"/>
                <a:t>axis.title</a:t>
              </a:r>
              <a:endParaRPr lang="en-US" dirty="0"/>
            </a:p>
          </p:txBody>
        </p:sp>
        <p:cxnSp>
          <p:nvCxnSpPr>
            <p:cNvPr id="25" name="Straight Arrow Connector 24">
              <a:extLst>
                <a:ext uri="{FF2B5EF4-FFF2-40B4-BE49-F238E27FC236}">
                  <a16:creationId xmlns:a16="http://schemas.microsoft.com/office/drawing/2014/main" id="{B229DF86-7E55-203B-FBF1-53E89F9D8CB8}"/>
                </a:ext>
              </a:extLst>
            </p:cNvPr>
            <p:cNvCxnSpPr>
              <a:cxnSpLocks/>
            </p:cNvCxnSpPr>
            <p:nvPr/>
          </p:nvCxnSpPr>
          <p:spPr>
            <a:xfrm flipH="1" flipV="1">
              <a:off x="998910" y="4156350"/>
              <a:ext cx="1585909" cy="2139574"/>
            </a:xfrm>
            <a:prstGeom prst="straightConnector1">
              <a:avLst/>
            </a:prstGeom>
            <a:ln w="57150">
              <a:solidFill>
                <a:srgbClr val="92D050"/>
              </a:solidFill>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E23961C6-2569-B1A3-6423-8BEFEBBC5C34}"/>
                </a:ext>
              </a:extLst>
            </p:cNvPr>
            <p:cNvCxnSpPr>
              <a:cxnSpLocks/>
              <a:stCxn id="9" idx="3"/>
            </p:cNvCxnSpPr>
            <p:nvPr/>
          </p:nvCxnSpPr>
          <p:spPr>
            <a:xfrm flipV="1">
              <a:off x="3533715" y="5508575"/>
              <a:ext cx="224246" cy="840584"/>
            </a:xfrm>
            <a:prstGeom prst="straightConnector1">
              <a:avLst/>
            </a:prstGeom>
            <a:ln w="57150">
              <a:solidFill>
                <a:srgbClr val="92D050"/>
              </a:solidFill>
              <a:tailEnd type="triangle"/>
            </a:ln>
          </p:spPr>
          <p:style>
            <a:lnRef idx="2">
              <a:schemeClr val="accent1"/>
            </a:lnRef>
            <a:fillRef idx="0">
              <a:schemeClr val="accent1"/>
            </a:fillRef>
            <a:effectRef idx="1">
              <a:schemeClr val="accent1"/>
            </a:effectRef>
            <a:fontRef idx="minor">
              <a:schemeClr val="tx1"/>
            </a:fontRef>
          </p:style>
        </p:cxnSp>
      </p:grpSp>
      <p:grpSp>
        <p:nvGrpSpPr>
          <p:cNvPr id="59" name="Group 58">
            <a:extLst>
              <a:ext uri="{FF2B5EF4-FFF2-40B4-BE49-F238E27FC236}">
                <a16:creationId xmlns:a16="http://schemas.microsoft.com/office/drawing/2014/main" id="{85531FBB-B393-FBED-AAB3-0080C135C0A0}"/>
              </a:ext>
            </a:extLst>
          </p:cNvPr>
          <p:cNvGrpSpPr/>
          <p:nvPr/>
        </p:nvGrpSpPr>
        <p:grpSpPr>
          <a:xfrm>
            <a:off x="2836682" y="1349425"/>
            <a:ext cx="2138968" cy="1071035"/>
            <a:chOff x="2836682" y="1349425"/>
            <a:chExt cx="2138968" cy="1071035"/>
          </a:xfrm>
        </p:grpSpPr>
        <p:sp>
          <p:nvSpPr>
            <p:cNvPr id="6" name="TextBox 5">
              <a:extLst>
                <a:ext uri="{FF2B5EF4-FFF2-40B4-BE49-F238E27FC236}">
                  <a16:creationId xmlns:a16="http://schemas.microsoft.com/office/drawing/2014/main" id="{CCA24D74-66CF-CDF1-EB5B-4AFAF8E8E69B}"/>
                </a:ext>
              </a:extLst>
            </p:cNvPr>
            <p:cNvSpPr txBox="1"/>
            <p:nvPr/>
          </p:nvSpPr>
          <p:spPr>
            <a:xfrm>
              <a:off x="3209480" y="1349425"/>
              <a:ext cx="1766170" cy="369332"/>
            </a:xfrm>
            <a:prstGeom prst="rect">
              <a:avLst/>
            </a:prstGeom>
            <a:noFill/>
          </p:spPr>
          <p:txBody>
            <a:bodyPr wrap="square" rtlCol="0">
              <a:spAutoFit/>
            </a:bodyPr>
            <a:lstStyle/>
            <a:p>
              <a:r>
                <a:rPr lang="en-US" dirty="0" err="1"/>
                <a:t>strip.background</a:t>
              </a:r>
              <a:endParaRPr lang="en-US" dirty="0"/>
            </a:p>
          </p:txBody>
        </p:sp>
        <p:cxnSp>
          <p:nvCxnSpPr>
            <p:cNvPr id="35" name="Straight Arrow Connector 34">
              <a:extLst>
                <a:ext uri="{FF2B5EF4-FFF2-40B4-BE49-F238E27FC236}">
                  <a16:creationId xmlns:a16="http://schemas.microsoft.com/office/drawing/2014/main" id="{201CC188-265E-BAAA-9502-320E19F946A0}"/>
                </a:ext>
              </a:extLst>
            </p:cNvPr>
            <p:cNvCxnSpPr>
              <a:cxnSpLocks/>
              <a:stCxn id="6" idx="2"/>
            </p:cNvCxnSpPr>
            <p:nvPr/>
          </p:nvCxnSpPr>
          <p:spPr>
            <a:xfrm>
              <a:off x="4092565" y="1718757"/>
              <a:ext cx="822886" cy="701703"/>
            </a:xfrm>
            <a:prstGeom prst="straightConnector1">
              <a:avLst/>
            </a:prstGeom>
            <a:ln w="5715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39" name="Straight Arrow Connector 38">
              <a:extLst>
                <a:ext uri="{FF2B5EF4-FFF2-40B4-BE49-F238E27FC236}">
                  <a16:creationId xmlns:a16="http://schemas.microsoft.com/office/drawing/2014/main" id="{237D4B32-C314-ADCE-A9F7-2D73D04A166B}"/>
                </a:ext>
              </a:extLst>
            </p:cNvPr>
            <p:cNvCxnSpPr>
              <a:cxnSpLocks/>
              <a:stCxn id="6" idx="2"/>
            </p:cNvCxnSpPr>
            <p:nvPr/>
          </p:nvCxnSpPr>
          <p:spPr>
            <a:xfrm>
              <a:off x="4092565" y="1718757"/>
              <a:ext cx="200655" cy="701703"/>
            </a:xfrm>
            <a:prstGeom prst="straightConnector1">
              <a:avLst/>
            </a:prstGeom>
            <a:ln w="57150">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40" name="Straight Arrow Connector 39">
              <a:extLst>
                <a:ext uri="{FF2B5EF4-FFF2-40B4-BE49-F238E27FC236}">
                  <a16:creationId xmlns:a16="http://schemas.microsoft.com/office/drawing/2014/main" id="{CD2CD35C-37B8-51DC-2FF2-17D1A7ABB6F5}"/>
                </a:ext>
              </a:extLst>
            </p:cNvPr>
            <p:cNvCxnSpPr>
              <a:cxnSpLocks/>
              <a:stCxn id="6" idx="2"/>
            </p:cNvCxnSpPr>
            <p:nvPr/>
          </p:nvCxnSpPr>
          <p:spPr>
            <a:xfrm flipH="1">
              <a:off x="2836682" y="1718757"/>
              <a:ext cx="1255883" cy="701703"/>
            </a:xfrm>
            <a:prstGeom prst="straightConnector1">
              <a:avLst/>
            </a:prstGeom>
            <a:ln w="57150">
              <a:solidFill>
                <a:srgbClr val="FF0000"/>
              </a:solidFill>
              <a:tailEnd type="triangle"/>
            </a:ln>
          </p:spPr>
          <p:style>
            <a:lnRef idx="2">
              <a:schemeClr val="accent1"/>
            </a:lnRef>
            <a:fillRef idx="0">
              <a:schemeClr val="accent1"/>
            </a:fillRef>
            <a:effectRef idx="1">
              <a:schemeClr val="accent1"/>
            </a:effectRef>
            <a:fontRef idx="minor">
              <a:schemeClr val="tx1"/>
            </a:fontRef>
          </p:style>
        </p:cxnSp>
      </p:grpSp>
      <p:grpSp>
        <p:nvGrpSpPr>
          <p:cNvPr id="58" name="Group 57">
            <a:extLst>
              <a:ext uri="{FF2B5EF4-FFF2-40B4-BE49-F238E27FC236}">
                <a16:creationId xmlns:a16="http://schemas.microsoft.com/office/drawing/2014/main" id="{2CAF3572-9837-1460-CA57-DE07144458D9}"/>
              </a:ext>
            </a:extLst>
          </p:cNvPr>
          <p:cNvGrpSpPr/>
          <p:nvPr/>
        </p:nvGrpSpPr>
        <p:grpSpPr>
          <a:xfrm>
            <a:off x="874719" y="1376660"/>
            <a:ext cx="4416535" cy="1042590"/>
            <a:chOff x="874719" y="1376660"/>
            <a:chExt cx="4416535" cy="1042590"/>
          </a:xfrm>
        </p:grpSpPr>
        <p:sp>
          <p:nvSpPr>
            <p:cNvPr id="7" name="TextBox 6">
              <a:extLst>
                <a:ext uri="{FF2B5EF4-FFF2-40B4-BE49-F238E27FC236}">
                  <a16:creationId xmlns:a16="http://schemas.microsoft.com/office/drawing/2014/main" id="{182E7EBE-1E1F-8002-8D1C-E7E7BA1DC2D2}"/>
                </a:ext>
              </a:extLst>
            </p:cNvPr>
            <p:cNvSpPr txBox="1"/>
            <p:nvPr/>
          </p:nvSpPr>
          <p:spPr>
            <a:xfrm>
              <a:off x="874719" y="1376660"/>
              <a:ext cx="1334021" cy="369332"/>
            </a:xfrm>
            <a:prstGeom prst="rect">
              <a:avLst/>
            </a:prstGeom>
            <a:noFill/>
          </p:spPr>
          <p:txBody>
            <a:bodyPr wrap="square" rtlCol="0">
              <a:spAutoFit/>
            </a:bodyPr>
            <a:lstStyle/>
            <a:p>
              <a:r>
                <a:rPr lang="en-US" dirty="0" err="1"/>
                <a:t>strip.text.x</a:t>
              </a:r>
              <a:endParaRPr lang="en-US" dirty="0"/>
            </a:p>
          </p:txBody>
        </p:sp>
        <p:cxnSp>
          <p:nvCxnSpPr>
            <p:cNvPr id="47" name="Straight Arrow Connector 46">
              <a:extLst>
                <a:ext uri="{FF2B5EF4-FFF2-40B4-BE49-F238E27FC236}">
                  <a16:creationId xmlns:a16="http://schemas.microsoft.com/office/drawing/2014/main" id="{80FD3B4E-D99B-8AD6-E6CD-D0C5F2521797}"/>
                </a:ext>
              </a:extLst>
            </p:cNvPr>
            <p:cNvCxnSpPr>
              <a:cxnSpLocks/>
              <a:stCxn id="7" idx="2"/>
            </p:cNvCxnSpPr>
            <p:nvPr/>
          </p:nvCxnSpPr>
          <p:spPr>
            <a:xfrm>
              <a:off x="1541730" y="1745992"/>
              <a:ext cx="3749524" cy="555609"/>
            </a:xfrm>
            <a:prstGeom prst="straightConnector1">
              <a:avLst/>
            </a:prstGeom>
            <a:ln w="57150">
              <a:solidFill>
                <a:srgbClr val="00B0F0"/>
              </a:solidFill>
              <a:tailEnd type="triangle"/>
            </a:ln>
          </p:spPr>
          <p:style>
            <a:lnRef idx="2">
              <a:schemeClr val="accent1"/>
            </a:lnRef>
            <a:fillRef idx="0">
              <a:schemeClr val="accent1"/>
            </a:fillRef>
            <a:effectRef idx="1">
              <a:schemeClr val="accent1"/>
            </a:effectRef>
            <a:fontRef idx="minor">
              <a:schemeClr val="tx1"/>
            </a:fontRef>
          </p:style>
        </p:cxnSp>
        <p:cxnSp>
          <p:nvCxnSpPr>
            <p:cNvPr id="50" name="Straight Arrow Connector 49">
              <a:extLst>
                <a:ext uri="{FF2B5EF4-FFF2-40B4-BE49-F238E27FC236}">
                  <a16:creationId xmlns:a16="http://schemas.microsoft.com/office/drawing/2014/main" id="{060B6F29-26DD-6A4B-3EB4-AAD581B6EFEB}"/>
                </a:ext>
              </a:extLst>
            </p:cNvPr>
            <p:cNvCxnSpPr>
              <a:cxnSpLocks/>
              <a:stCxn id="7" idx="2"/>
            </p:cNvCxnSpPr>
            <p:nvPr/>
          </p:nvCxnSpPr>
          <p:spPr>
            <a:xfrm>
              <a:off x="1541730" y="1745992"/>
              <a:ext cx="610455" cy="555609"/>
            </a:xfrm>
            <a:prstGeom prst="straightConnector1">
              <a:avLst/>
            </a:prstGeom>
            <a:ln w="57150">
              <a:solidFill>
                <a:srgbClr val="00B0F0"/>
              </a:solidFill>
              <a:tailEnd type="triangle"/>
            </a:ln>
          </p:spPr>
          <p:style>
            <a:lnRef idx="2">
              <a:schemeClr val="accent1"/>
            </a:lnRef>
            <a:fillRef idx="0">
              <a:schemeClr val="accent1"/>
            </a:fillRef>
            <a:effectRef idx="1">
              <a:schemeClr val="accent1"/>
            </a:effectRef>
            <a:fontRef idx="minor">
              <a:schemeClr val="tx1"/>
            </a:fontRef>
          </p:style>
        </p:cxnSp>
        <p:cxnSp>
          <p:nvCxnSpPr>
            <p:cNvPr id="51" name="Straight Arrow Connector 50">
              <a:extLst>
                <a:ext uri="{FF2B5EF4-FFF2-40B4-BE49-F238E27FC236}">
                  <a16:creationId xmlns:a16="http://schemas.microsoft.com/office/drawing/2014/main" id="{E1FF06E0-E588-91EA-68DA-E68AD468B77E}"/>
                </a:ext>
              </a:extLst>
            </p:cNvPr>
            <p:cNvCxnSpPr>
              <a:cxnSpLocks/>
              <a:stCxn id="7" idx="2"/>
            </p:cNvCxnSpPr>
            <p:nvPr/>
          </p:nvCxnSpPr>
          <p:spPr>
            <a:xfrm>
              <a:off x="1541730" y="1745992"/>
              <a:ext cx="2216231" cy="673258"/>
            </a:xfrm>
            <a:prstGeom prst="straightConnector1">
              <a:avLst/>
            </a:prstGeom>
            <a:ln w="57150">
              <a:solidFill>
                <a:srgbClr val="00B0F0"/>
              </a:solidFill>
              <a:tailEnd type="triangle"/>
            </a:ln>
          </p:spPr>
          <p:style>
            <a:lnRef idx="2">
              <a:schemeClr val="accent1"/>
            </a:lnRef>
            <a:fillRef idx="0">
              <a:schemeClr val="accent1"/>
            </a:fillRef>
            <a:effectRef idx="1">
              <a:schemeClr val="accent1"/>
            </a:effectRef>
            <a:fontRef idx="minor">
              <a:schemeClr val="tx1"/>
            </a:fontRef>
          </p:style>
        </p:cxnSp>
      </p:grpSp>
      <p:sp>
        <p:nvSpPr>
          <p:cNvPr id="69" name="Rectangle 68">
            <a:extLst>
              <a:ext uri="{FF2B5EF4-FFF2-40B4-BE49-F238E27FC236}">
                <a16:creationId xmlns:a16="http://schemas.microsoft.com/office/drawing/2014/main" id="{D10085AA-D5BE-3328-3C0C-2A187753EF66}"/>
              </a:ext>
            </a:extLst>
          </p:cNvPr>
          <p:cNvSpPr/>
          <p:nvPr/>
        </p:nvSpPr>
        <p:spPr>
          <a:xfrm>
            <a:off x="6406211" y="3298346"/>
            <a:ext cx="649278" cy="970658"/>
          </a:xfrm>
          <a:prstGeom prst="rect">
            <a:avLst/>
          </a:prstGeom>
          <a:noFill/>
          <a:ln w="381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68" name="Group 67">
            <a:extLst>
              <a:ext uri="{FF2B5EF4-FFF2-40B4-BE49-F238E27FC236}">
                <a16:creationId xmlns:a16="http://schemas.microsoft.com/office/drawing/2014/main" id="{06B9176D-F4F7-5838-FBD0-3325C1F4E878}"/>
              </a:ext>
            </a:extLst>
          </p:cNvPr>
          <p:cNvGrpSpPr/>
          <p:nvPr/>
        </p:nvGrpSpPr>
        <p:grpSpPr>
          <a:xfrm>
            <a:off x="5529810" y="4137864"/>
            <a:ext cx="1873730" cy="896911"/>
            <a:chOff x="5529810" y="4137864"/>
            <a:chExt cx="1873730" cy="896911"/>
          </a:xfrm>
        </p:grpSpPr>
        <p:cxnSp>
          <p:nvCxnSpPr>
            <p:cNvPr id="67" name="Straight Connector 66">
              <a:extLst>
                <a:ext uri="{FF2B5EF4-FFF2-40B4-BE49-F238E27FC236}">
                  <a16:creationId xmlns:a16="http://schemas.microsoft.com/office/drawing/2014/main" id="{485EF814-55F5-FC5E-9E2F-D160840B0BE8}"/>
                </a:ext>
              </a:extLst>
            </p:cNvPr>
            <p:cNvCxnSpPr>
              <a:stCxn id="11" idx="1"/>
              <a:endCxn id="65" idx="1"/>
            </p:cNvCxnSpPr>
            <p:nvPr/>
          </p:nvCxnSpPr>
          <p:spPr>
            <a:xfrm flipH="1">
              <a:off x="5708827" y="4137864"/>
              <a:ext cx="1694713" cy="670037"/>
            </a:xfrm>
            <a:prstGeom prst="line">
              <a:avLst/>
            </a:prstGeom>
            <a:ln w="57150">
              <a:solidFill>
                <a:srgbClr val="7030A0"/>
              </a:solidFill>
            </a:ln>
          </p:spPr>
          <p:style>
            <a:lnRef idx="2">
              <a:schemeClr val="accent1"/>
            </a:lnRef>
            <a:fillRef idx="0">
              <a:schemeClr val="accent1"/>
            </a:fillRef>
            <a:effectRef idx="1">
              <a:schemeClr val="accent1"/>
            </a:effectRef>
            <a:fontRef idx="minor">
              <a:schemeClr val="tx1"/>
            </a:fontRef>
          </p:style>
        </p:cxnSp>
        <p:sp>
          <p:nvSpPr>
            <p:cNvPr id="65" name="Right Brace 64">
              <a:extLst>
                <a:ext uri="{FF2B5EF4-FFF2-40B4-BE49-F238E27FC236}">
                  <a16:creationId xmlns:a16="http://schemas.microsoft.com/office/drawing/2014/main" id="{B58FB0C4-DCF8-3DD5-F049-B5458BF9147D}"/>
                </a:ext>
              </a:extLst>
            </p:cNvPr>
            <p:cNvSpPr/>
            <p:nvPr/>
          </p:nvSpPr>
          <p:spPr>
            <a:xfrm rot="16200000">
              <a:off x="5595389" y="4742321"/>
              <a:ext cx="226875" cy="358034"/>
            </a:xfrm>
            <a:prstGeom prst="rightBrace">
              <a:avLst/>
            </a:prstGeom>
            <a:ln w="57150">
              <a:solidFill>
                <a:srgbClr val="7030A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spTree>
    <p:extLst>
      <p:ext uri="{BB962C8B-B14F-4D97-AF65-F5344CB8AC3E}">
        <p14:creationId xmlns:p14="http://schemas.microsoft.com/office/powerpoint/2010/main" val="3304243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57B3BF3E-469B-4189-5436-F2C390F69E43}"/>
              </a:ext>
            </a:extLst>
          </p:cNvPr>
          <p:cNvPicPr>
            <a:picLocks noGrp="1" noChangeAspect="1"/>
          </p:cNvPicPr>
          <p:nvPr>
            <p:ph idx="1"/>
          </p:nvPr>
        </p:nvPicPr>
        <p:blipFill>
          <a:blip r:embed="rId2"/>
          <a:stretch>
            <a:fillRect/>
          </a:stretch>
        </p:blipFill>
        <p:spPr>
          <a:xfrm>
            <a:off x="413916" y="259712"/>
            <a:ext cx="8229600" cy="2935223"/>
          </a:xfrm>
          <a:prstGeom prst="rect">
            <a:avLst/>
          </a:prstGeom>
          <a:ln>
            <a:noFill/>
          </a:ln>
        </p:spPr>
      </p:pic>
      <p:sp>
        <p:nvSpPr>
          <p:cNvPr id="5" name="TextBox 4">
            <a:extLst>
              <a:ext uri="{FF2B5EF4-FFF2-40B4-BE49-F238E27FC236}">
                <a16:creationId xmlns:a16="http://schemas.microsoft.com/office/drawing/2014/main" id="{4363CB74-26B7-41EC-3BCA-2E545616A415}"/>
              </a:ext>
            </a:extLst>
          </p:cNvPr>
          <p:cNvSpPr txBox="1"/>
          <p:nvPr/>
        </p:nvSpPr>
        <p:spPr>
          <a:xfrm>
            <a:off x="374687" y="3334172"/>
            <a:ext cx="8394625" cy="3416320"/>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Consolas" panose="020B0609020204030204" pitchFamily="49" charset="0"/>
              </a:rPr>
              <a:t>p &lt;- ggplot(data=</a:t>
            </a:r>
            <a:r>
              <a:rPr lang="en-US" dirty="0" err="1">
                <a:latin typeface="Consolas" panose="020B0609020204030204" pitchFamily="49" charset="0"/>
              </a:rPr>
              <a:t>last_day</a:t>
            </a:r>
            <a:r>
              <a:rPr lang="en-US" dirty="0">
                <a:latin typeface="Consolas" panose="020B0609020204030204" pitchFamily="49" charset="0"/>
              </a:rPr>
              <a:t>, aes(</a:t>
            </a:r>
            <a:r>
              <a:rPr lang="en-US" dirty="0" err="1">
                <a:latin typeface="Consolas" panose="020B0609020204030204" pitchFamily="49" charset="0"/>
              </a:rPr>
              <a:t>perimeter,area</a:t>
            </a:r>
            <a:r>
              <a:rPr lang="en-US" dirty="0">
                <a:latin typeface="Consolas" panose="020B0609020204030204" pitchFamily="49" charset="0"/>
              </a:rPr>
              <a:t>))+</a:t>
            </a:r>
            <a:br>
              <a:rPr lang="en-US" dirty="0">
                <a:latin typeface="Consolas" panose="020B0609020204030204" pitchFamily="49" charset="0"/>
              </a:rPr>
            </a:br>
            <a:r>
              <a:rPr lang="en-US" dirty="0">
                <a:latin typeface="Consolas" panose="020B0609020204030204" pitchFamily="49" charset="0"/>
              </a:rPr>
              <a:t>		</a:t>
            </a:r>
            <a:r>
              <a:rPr lang="en-US" dirty="0" err="1">
                <a:latin typeface="Consolas" panose="020B0609020204030204" pitchFamily="49" charset="0"/>
              </a:rPr>
              <a:t>facet_grid</a:t>
            </a:r>
            <a:r>
              <a:rPr lang="en-US" dirty="0">
                <a:latin typeface="Consolas" panose="020B0609020204030204" pitchFamily="49" charset="0"/>
              </a:rPr>
              <a:t>(~Treatment)+</a:t>
            </a:r>
          </a:p>
          <a:p>
            <a:r>
              <a:rPr lang="en-US" dirty="0">
                <a:latin typeface="Consolas" panose="020B0609020204030204" pitchFamily="49" charset="0"/>
              </a:rPr>
              <a:t>		</a:t>
            </a:r>
            <a:r>
              <a:rPr lang="en-US" dirty="0" err="1">
                <a:latin typeface="Consolas" panose="020B0609020204030204" pitchFamily="49" charset="0"/>
              </a:rPr>
              <a:t>geom_point</a:t>
            </a:r>
            <a:r>
              <a:rPr lang="en-US" dirty="0">
                <a:latin typeface="Consolas" panose="020B0609020204030204" pitchFamily="49" charset="0"/>
              </a:rPr>
              <a:t>(aes(color=factor(Treatment)))+</a:t>
            </a:r>
            <a:br>
              <a:rPr lang="en-US" dirty="0">
                <a:latin typeface="Consolas" panose="020B0609020204030204" pitchFamily="49" charset="0"/>
              </a:rPr>
            </a:br>
            <a:r>
              <a:rPr lang="en-US" dirty="0">
                <a:latin typeface="Consolas" panose="020B0609020204030204" pitchFamily="49" charset="0"/>
              </a:rPr>
              <a:t>		</a:t>
            </a:r>
            <a:r>
              <a:rPr lang="en-US" dirty="0" err="1">
                <a:latin typeface="Consolas" panose="020B0609020204030204" pitchFamily="49" charset="0"/>
              </a:rPr>
              <a:t>theme_light</a:t>
            </a:r>
            <a:r>
              <a:rPr lang="en-US" dirty="0">
                <a:latin typeface="Consolas" panose="020B0609020204030204" pitchFamily="49" charset="0"/>
              </a:rPr>
              <a:t>()+</a:t>
            </a:r>
            <a:br>
              <a:rPr lang="en-US" dirty="0">
                <a:latin typeface="Consolas" panose="020B0609020204030204" pitchFamily="49" charset="0"/>
              </a:rPr>
            </a:br>
            <a:r>
              <a:rPr lang="en-US" dirty="0">
                <a:latin typeface="Consolas" panose="020B0609020204030204" pitchFamily="49" charset="0"/>
              </a:rPr>
              <a:t>		</a:t>
            </a:r>
            <a:r>
              <a:rPr lang="en-US" dirty="0">
                <a:solidFill>
                  <a:srgbClr val="FF0000"/>
                </a:solidFill>
                <a:latin typeface="Consolas" panose="020B0609020204030204" pitchFamily="49" charset="0"/>
              </a:rPr>
              <a:t>theme(</a:t>
            </a:r>
            <a:r>
              <a:rPr lang="en-US" dirty="0" err="1">
                <a:solidFill>
                  <a:srgbClr val="FF0000"/>
                </a:solidFill>
                <a:latin typeface="Consolas" panose="020B0609020204030204" pitchFamily="49" charset="0"/>
              </a:rPr>
              <a:t>strip.backround</a:t>
            </a:r>
            <a:r>
              <a:rPr lang="en-US" dirty="0">
                <a:solidFill>
                  <a:srgbClr val="FF0000"/>
                </a:solidFill>
                <a:latin typeface="Consolas" panose="020B0609020204030204" pitchFamily="49" charset="0"/>
              </a:rPr>
              <a:t>=</a:t>
            </a:r>
            <a:r>
              <a:rPr lang="en-US" dirty="0" err="1">
                <a:solidFill>
                  <a:srgbClr val="FF0000"/>
                </a:solidFill>
                <a:latin typeface="Consolas" panose="020B0609020204030204" pitchFamily="49" charset="0"/>
              </a:rPr>
              <a:t>element_rect</a:t>
            </a:r>
            <a:r>
              <a:rPr lang="en-US" dirty="0">
                <a:solidFill>
                  <a:srgbClr val="FF0000"/>
                </a:solidFill>
                <a:latin typeface="Consolas" panose="020B0609020204030204" pitchFamily="49" charset="0"/>
              </a:rPr>
              <a:t>(fill=“gray50”),</a:t>
            </a:r>
            <a:br>
              <a:rPr lang="en-US" dirty="0">
                <a:solidFill>
                  <a:srgbClr val="FF0000"/>
                </a:solidFill>
                <a:latin typeface="Consolas" panose="020B0609020204030204" pitchFamily="49" charset="0"/>
              </a:rPr>
            </a:br>
            <a:r>
              <a:rPr lang="en-US" dirty="0">
                <a:solidFill>
                  <a:srgbClr val="FF0000"/>
                </a:solidFill>
                <a:latin typeface="Consolas" panose="020B0609020204030204" pitchFamily="49" charset="0"/>
              </a:rPr>
              <a:t>				</a:t>
            </a:r>
            <a:r>
              <a:rPr lang="en-US" dirty="0" err="1">
                <a:solidFill>
                  <a:srgbClr val="FF0000"/>
                </a:solidFill>
                <a:latin typeface="Consolas" panose="020B0609020204030204" pitchFamily="49" charset="0"/>
              </a:rPr>
              <a:t>strip.text.x</a:t>
            </a:r>
            <a:r>
              <a:rPr lang="en-US" dirty="0">
                <a:solidFill>
                  <a:srgbClr val="FF0000"/>
                </a:solidFill>
                <a:latin typeface="Consolas" panose="020B0609020204030204" pitchFamily="49" charset="0"/>
              </a:rPr>
              <a:t>=</a:t>
            </a:r>
            <a:r>
              <a:rPr lang="en-US" dirty="0" err="1">
                <a:solidFill>
                  <a:srgbClr val="FF0000"/>
                </a:solidFill>
                <a:latin typeface="Consolas" panose="020B0609020204030204" pitchFamily="49" charset="0"/>
              </a:rPr>
              <a:t>element_text</a:t>
            </a:r>
            <a:r>
              <a:rPr lang="en-US" dirty="0">
                <a:solidFill>
                  <a:srgbClr val="FF0000"/>
                </a:solidFill>
                <a:latin typeface="Consolas" panose="020B0609020204030204" pitchFamily="49" charset="0"/>
              </a:rPr>
              <a:t>(size=14,color=“white”),</a:t>
            </a:r>
            <a:br>
              <a:rPr lang="en-US" dirty="0">
                <a:solidFill>
                  <a:srgbClr val="FF0000"/>
                </a:solidFill>
                <a:latin typeface="Consolas" panose="020B0609020204030204" pitchFamily="49" charset="0"/>
              </a:rPr>
            </a:br>
            <a:r>
              <a:rPr lang="en-US" dirty="0">
                <a:solidFill>
                  <a:srgbClr val="FF0000"/>
                </a:solidFill>
                <a:latin typeface="Consolas" panose="020B0609020204030204" pitchFamily="49" charset="0"/>
              </a:rPr>
              <a:t>				</a:t>
            </a:r>
            <a:r>
              <a:rPr lang="en-US" dirty="0" err="1">
                <a:solidFill>
                  <a:srgbClr val="FF0000"/>
                </a:solidFill>
                <a:latin typeface="Consolas" panose="020B0609020204030204" pitchFamily="49" charset="0"/>
              </a:rPr>
              <a:t>strip.text.y</a:t>
            </a:r>
            <a:r>
              <a:rPr lang="en-US" dirty="0">
                <a:solidFill>
                  <a:srgbClr val="FF0000"/>
                </a:solidFill>
                <a:latin typeface="Consolas" panose="020B0609020204030204" pitchFamily="49" charset="0"/>
              </a:rPr>
              <a:t>=</a:t>
            </a:r>
            <a:r>
              <a:rPr lang="en-US" dirty="0" err="1">
                <a:solidFill>
                  <a:srgbClr val="FF0000"/>
                </a:solidFill>
                <a:latin typeface="Consolas" panose="020B0609020204030204" pitchFamily="49" charset="0"/>
              </a:rPr>
              <a:t>element_text</a:t>
            </a:r>
            <a:r>
              <a:rPr lang="en-US" dirty="0">
                <a:solidFill>
                  <a:srgbClr val="FF0000"/>
                </a:solidFill>
                <a:latin typeface="Consolas" panose="020B0609020204030204" pitchFamily="49" charset="0"/>
              </a:rPr>
              <a:t>(size=14,color=“white”),</a:t>
            </a:r>
            <a:br>
              <a:rPr lang="en-US" dirty="0">
                <a:solidFill>
                  <a:srgbClr val="FF0000"/>
                </a:solidFill>
                <a:latin typeface="Consolas" panose="020B0609020204030204" pitchFamily="49" charset="0"/>
              </a:rPr>
            </a:br>
            <a:r>
              <a:rPr lang="en-US" dirty="0">
                <a:solidFill>
                  <a:srgbClr val="FF0000"/>
                </a:solidFill>
                <a:latin typeface="Consolas" panose="020B0609020204030204" pitchFamily="49" charset="0"/>
              </a:rPr>
              <a:t>				</a:t>
            </a:r>
            <a:r>
              <a:rPr lang="en-US" dirty="0" err="1">
                <a:solidFill>
                  <a:srgbClr val="FF0000"/>
                </a:solidFill>
                <a:latin typeface="Consolas" panose="020B0609020204030204" pitchFamily="49" charset="0"/>
              </a:rPr>
              <a:t>axis.title</a:t>
            </a:r>
            <a:r>
              <a:rPr lang="en-US" dirty="0">
                <a:solidFill>
                  <a:srgbClr val="FF0000"/>
                </a:solidFill>
                <a:latin typeface="Consolas" panose="020B0609020204030204" pitchFamily="49" charset="0"/>
              </a:rPr>
              <a:t>=</a:t>
            </a:r>
            <a:r>
              <a:rPr lang="en-US" dirty="0" err="1">
                <a:solidFill>
                  <a:srgbClr val="FF0000"/>
                </a:solidFill>
                <a:latin typeface="Consolas" panose="020B0609020204030204" pitchFamily="49" charset="0"/>
              </a:rPr>
              <a:t>element_text</a:t>
            </a:r>
            <a:r>
              <a:rPr lang="en-US" dirty="0">
                <a:solidFill>
                  <a:srgbClr val="FF0000"/>
                </a:solidFill>
                <a:latin typeface="Consolas" panose="020B0609020204030204" pitchFamily="49" charset="0"/>
              </a:rPr>
              <a:t>(size=18),</a:t>
            </a:r>
            <a:br>
              <a:rPr lang="en-US" dirty="0">
                <a:solidFill>
                  <a:srgbClr val="FF0000"/>
                </a:solidFill>
                <a:latin typeface="Consolas" panose="020B0609020204030204" pitchFamily="49" charset="0"/>
              </a:rPr>
            </a:br>
            <a:r>
              <a:rPr lang="en-US" dirty="0">
                <a:solidFill>
                  <a:srgbClr val="FF0000"/>
                </a:solidFill>
                <a:latin typeface="Consolas" panose="020B0609020204030204" pitchFamily="49" charset="0"/>
              </a:rPr>
              <a:t>				</a:t>
            </a:r>
            <a:r>
              <a:rPr lang="en-US" dirty="0" err="1">
                <a:solidFill>
                  <a:srgbClr val="FF0000"/>
                </a:solidFill>
                <a:latin typeface="Consolas" panose="020B0609020204030204" pitchFamily="49" charset="0"/>
              </a:rPr>
              <a:t>axis.text</a:t>
            </a:r>
            <a:r>
              <a:rPr lang="en-US" dirty="0">
                <a:solidFill>
                  <a:srgbClr val="FF0000"/>
                </a:solidFill>
                <a:latin typeface="Consolas" panose="020B0609020204030204" pitchFamily="49" charset="0"/>
              </a:rPr>
              <a:t>=</a:t>
            </a:r>
            <a:r>
              <a:rPr lang="en-US" dirty="0" err="1">
                <a:solidFill>
                  <a:srgbClr val="FF0000"/>
                </a:solidFill>
                <a:latin typeface="Consolas" panose="020B0609020204030204" pitchFamily="49" charset="0"/>
              </a:rPr>
              <a:t>element_text</a:t>
            </a:r>
            <a:r>
              <a:rPr lang="en-US" dirty="0">
                <a:solidFill>
                  <a:srgbClr val="FF0000"/>
                </a:solidFill>
                <a:latin typeface="Consolas" panose="020B0609020204030204" pitchFamily="49" charset="0"/>
              </a:rPr>
              <a:t>(size=14),</a:t>
            </a:r>
            <a:br>
              <a:rPr lang="en-US" dirty="0">
                <a:solidFill>
                  <a:srgbClr val="FF0000"/>
                </a:solidFill>
                <a:latin typeface="Consolas" panose="020B0609020204030204" pitchFamily="49" charset="0"/>
              </a:rPr>
            </a:br>
            <a:r>
              <a:rPr lang="en-US" dirty="0">
                <a:solidFill>
                  <a:srgbClr val="FF0000"/>
                </a:solidFill>
                <a:latin typeface="Consolas" panose="020B0609020204030204" pitchFamily="49" charset="0"/>
              </a:rPr>
              <a:t>				</a:t>
            </a:r>
            <a:r>
              <a:rPr lang="en-US" dirty="0" err="1">
                <a:solidFill>
                  <a:srgbClr val="FF0000"/>
                </a:solidFill>
                <a:latin typeface="Consolas" panose="020B0609020204030204" pitchFamily="49" charset="0"/>
              </a:rPr>
              <a:t>axis.ticks.length</a:t>
            </a:r>
            <a:r>
              <a:rPr lang="en-US" dirty="0">
                <a:solidFill>
                  <a:srgbClr val="FF0000"/>
                </a:solidFill>
                <a:latin typeface="Consolas" panose="020B0609020204030204" pitchFamily="49" charset="0"/>
              </a:rPr>
              <a:t>=unit(0.2,”cm”))+</a:t>
            </a:r>
            <a:br>
              <a:rPr lang="en-US" dirty="0">
                <a:solidFill>
                  <a:srgbClr val="FF0000"/>
                </a:solidFill>
                <a:latin typeface="Consolas" panose="020B0609020204030204" pitchFamily="49" charset="0"/>
              </a:rPr>
            </a:br>
            <a:r>
              <a:rPr lang="en-US" dirty="0">
                <a:solidFill>
                  <a:srgbClr val="FF0000"/>
                </a:solidFill>
                <a:latin typeface="Consolas" panose="020B0609020204030204" pitchFamily="49" charset="0"/>
              </a:rPr>
              <a:t>		</a:t>
            </a:r>
            <a:r>
              <a:rPr lang="en-US" dirty="0">
                <a:latin typeface="Consolas" panose="020B0609020204030204" pitchFamily="49" charset="0"/>
              </a:rPr>
              <a:t>guides(color=</a:t>
            </a:r>
            <a:r>
              <a:rPr lang="en-US" dirty="0" err="1">
                <a:latin typeface="Consolas" panose="020B0609020204030204" pitchFamily="49" charset="0"/>
              </a:rPr>
              <a:t>guide_legend</a:t>
            </a:r>
            <a:r>
              <a:rPr lang="en-US" dirty="0">
                <a:latin typeface="Consolas" panose="020B0609020204030204" pitchFamily="49" charset="0"/>
              </a:rPr>
              <a:t>(title=“Nitrogen”))</a:t>
            </a:r>
          </a:p>
          <a:p>
            <a:endParaRPr lang="en-US" dirty="0">
              <a:latin typeface="Consolas" panose="020B0609020204030204" pitchFamily="49" charset="0"/>
            </a:endParaRPr>
          </a:p>
        </p:txBody>
      </p:sp>
      <p:sp>
        <p:nvSpPr>
          <p:cNvPr id="2" name="Rectangle 1">
            <a:extLst>
              <a:ext uri="{FF2B5EF4-FFF2-40B4-BE49-F238E27FC236}">
                <a16:creationId xmlns:a16="http://schemas.microsoft.com/office/drawing/2014/main" id="{6D4D3CB8-E64F-8C2B-6134-A2C0B7A8108C}"/>
              </a:ext>
            </a:extLst>
          </p:cNvPr>
          <p:cNvSpPr>
            <a:spLocks noChangeArrowheads="1"/>
          </p:cNvSpPr>
          <p:nvPr/>
        </p:nvSpPr>
        <p:spPr bwMode="auto">
          <a:xfrm>
            <a:off x="0" y="12032"/>
            <a:ext cx="9144000" cy="457200"/>
          </a:xfrm>
          <a:prstGeom prst="rect">
            <a:avLst/>
          </a:prstGeom>
          <a:solidFill>
            <a:srgbClr val="00224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900" b="0" i="0" u="none" strike="noStrike" cap="none" normalizeH="0" baseline="0">
                <a:ln>
                  <a:noFill/>
                </a:ln>
                <a:solidFill>
                  <a:srgbClr val="FF628C"/>
                </a:solidFill>
                <a:effectLst/>
                <a:latin typeface="Lucida Console" panose="020B0609040504020204" pitchFamily="49" charset="0"/>
              </a:rPr>
              <a:t>Error: unexpected string constant in: " theme(strip.background = element_rect(fill='gray50'), strip.text.x = element_text(size=14,color'white'"</a:t>
            </a:r>
            <a:r>
              <a:rPr kumimoji="0" lang="en-US" altLang="en-US" sz="300" b="0" i="0" u="none" strike="noStrike" cap="none" normalizeH="0" baseline="0">
                <a:ln>
                  <a:noFill/>
                </a:ln>
                <a:solidFill>
                  <a:schemeClr val="tx1"/>
                </a:solidFill>
                <a:effectLst/>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693571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492FF1-8C89-D93D-B1EA-36A9FFD5DBE7}"/>
              </a:ext>
            </a:extLst>
          </p:cNvPr>
          <p:cNvSpPr>
            <a:spLocks noGrp="1"/>
          </p:cNvSpPr>
          <p:nvPr>
            <p:ph type="title"/>
          </p:nvPr>
        </p:nvSpPr>
        <p:spPr>
          <a:xfrm>
            <a:off x="457200" y="58212"/>
            <a:ext cx="8229600" cy="1143000"/>
          </a:xfrm>
        </p:spPr>
        <p:txBody>
          <a:bodyPr>
            <a:normAutofit/>
          </a:bodyPr>
          <a:lstStyle/>
          <a:p>
            <a:r>
              <a:rPr lang="en-US" dirty="0"/>
              <a:t>ggplot2 Challenge</a:t>
            </a:r>
          </a:p>
        </p:txBody>
      </p:sp>
      <p:sp>
        <p:nvSpPr>
          <p:cNvPr id="5" name="TextBox 4">
            <a:extLst>
              <a:ext uri="{FF2B5EF4-FFF2-40B4-BE49-F238E27FC236}">
                <a16:creationId xmlns:a16="http://schemas.microsoft.com/office/drawing/2014/main" id="{6513BA5E-B6D1-FCA2-1F93-33C1B4E9EC4A}"/>
              </a:ext>
            </a:extLst>
          </p:cNvPr>
          <p:cNvSpPr txBox="1"/>
          <p:nvPr/>
        </p:nvSpPr>
        <p:spPr>
          <a:xfrm>
            <a:off x="389034" y="5509264"/>
            <a:ext cx="8365930" cy="1200329"/>
          </a:xfrm>
          <a:prstGeom prst="rect">
            <a:avLst/>
          </a:prstGeom>
          <a:noFill/>
        </p:spPr>
        <p:txBody>
          <a:bodyPr wrap="square" rtlCol="0">
            <a:spAutoFit/>
          </a:bodyPr>
          <a:lstStyle/>
          <a:p>
            <a:r>
              <a:rPr lang="en-US" dirty="0">
                <a:latin typeface="Source Sans Pro" panose="020B0503030403020204" pitchFamily="34" charset="0"/>
                <a:ea typeface="Source Sans Pro" panose="020B0503030403020204" pitchFamily="34" charset="0"/>
              </a:rPr>
              <a:t>Use only the data subset for </a:t>
            </a:r>
            <a:r>
              <a:rPr lang="en-US" dirty="0">
                <a:latin typeface="Consolas" panose="020B0609020204030204" pitchFamily="49" charset="0"/>
                <a:ea typeface="Source Sans Pro" panose="020B0503030403020204" pitchFamily="34" charset="0"/>
              </a:rPr>
              <a:t>treatment=10</a:t>
            </a:r>
          </a:p>
          <a:p>
            <a:r>
              <a:rPr lang="en-US" dirty="0">
                <a:latin typeface="Source Sans Pro" panose="020B0503030403020204" pitchFamily="34" charset="0"/>
                <a:ea typeface="Source Sans Pro" panose="020B0503030403020204" pitchFamily="34" charset="0"/>
              </a:rPr>
              <a:t>Use the following attributes:</a:t>
            </a:r>
            <a:r>
              <a:rPr lang="en-US" dirty="0"/>
              <a:t> </a:t>
            </a:r>
            <a:r>
              <a:rPr lang="en-US" dirty="0" err="1">
                <a:latin typeface="Consolas" panose="020B0609020204030204" pitchFamily="49" charset="0"/>
              </a:rPr>
              <a:t>geom_hline</a:t>
            </a:r>
            <a:r>
              <a:rPr lang="en-US" dirty="0">
                <a:latin typeface="Consolas" panose="020B0609020204030204" pitchFamily="49" charset="0"/>
              </a:rPr>
              <a:t>(), </a:t>
            </a:r>
            <a:r>
              <a:rPr lang="en-US" dirty="0" err="1">
                <a:latin typeface="Consolas" panose="020B0609020204030204" pitchFamily="49" charset="0"/>
              </a:rPr>
              <a:t>geom_boxplot</a:t>
            </a:r>
            <a:r>
              <a:rPr lang="en-US" dirty="0">
                <a:latin typeface="Consolas" panose="020B0609020204030204" pitchFamily="49" charset="0"/>
              </a:rPr>
              <a:t>(), theme(</a:t>
            </a:r>
            <a:r>
              <a:rPr lang="en-US" dirty="0" err="1">
                <a:latin typeface="Consolas" panose="020B0609020204030204" pitchFamily="49" charset="0"/>
              </a:rPr>
              <a:t>axis.text.x</a:t>
            </a:r>
            <a:r>
              <a:rPr lang="en-US" dirty="0">
                <a:latin typeface="Consolas" panose="020B0609020204030204" pitchFamily="49" charset="0"/>
              </a:rPr>
              <a:t> = </a:t>
            </a:r>
            <a:r>
              <a:rPr lang="en-US" dirty="0" err="1">
                <a:latin typeface="Consolas" panose="020B0609020204030204" pitchFamily="49" charset="0"/>
              </a:rPr>
              <a:t>element_text</a:t>
            </a:r>
            <a:r>
              <a:rPr lang="en-US" dirty="0">
                <a:latin typeface="Consolas" panose="020B0609020204030204" pitchFamily="49" charset="0"/>
              </a:rPr>
              <a:t>(angle = 45, </a:t>
            </a:r>
            <a:r>
              <a:rPr lang="en-US" dirty="0" err="1">
                <a:latin typeface="Consolas" panose="020B0609020204030204" pitchFamily="49" charset="0"/>
              </a:rPr>
              <a:t>hjust</a:t>
            </a:r>
            <a:r>
              <a:rPr lang="en-US" dirty="0">
                <a:latin typeface="Consolas" panose="020B0609020204030204" pitchFamily="49" charset="0"/>
              </a:rPr>
              <a:t> = 1)), </a:t>
            </a:r>
            <a:r>
              <a:rPr lang="en-US" dirty="0" err="1">
                <a:latin typeface="Consolas" panose="020B0609020204030204" pitchFamily="49" charset="0"/>
              </a:rPr>
              <a:t>ylab</a:t>
            </a:r>
            <a:r>
              <a:rPr lang="en-US" dirty="0">
                <a:latin typeface="Consolas" panose="020B0609020204030204" pitchFamily="49" charset="0"/>
              </a:rPr>
              <a:t>, </a:t>
            </a:r>
            <a:r>
              <a:rPr lang="en-US" dirty="0">
                <a:latin typeface="Source Sans Pro" panose="020B0503030403020204" pitchFamily="34" charset="0"/>
                <a:ea typeface="Source Sans Pro" panose="020B0503030403020204" pitchFamily="34" charset="0"/>
              </a:rPr>
              <a:t>and</a:t>
            </a:r>
            <a:r>
              <a:rPr lang="en-US" dirty="0">
                <a:latin typeface="Consolas" panose="020B0609020204030204" pitchFamily="49" charset="0"/>
              </a:rPr>
              <a:t> </a:t>
            </a:r>
            <a:r>
              <a:rPr lang="en-US" dirty="0" err="1">
                <a:latin typeface="Consolas" panose="020B0609020204030204" pitchFamily="49" charset="0"/>
              </a:rPr>
              <a:t>xlab</a:t>
            </a:r>
            <a:endParaRPr lang="en-US" dirty="0">
              <a:latin typeface="Consolas" panose="020B0609020204030204" pitchFamily="49" charset="0"/>
            </a:endParaRPr>
          </a:p>
        </p:txBody>
      </p:sp>
      <p:pic>
        <p:nvPicPr>
          <p:cNvPr id="7" name="Content Placeholder 6" descr="A picture containing text, diagram, line, plot&#10;&#10;Description automatically generated">
            <a:extLst>
              <a:ext uri="{FF2B5EF4-FFF2-40B4-BE49-F238E27FC236}">
                <a16:creationId xmlns:a16="http://schemas.microsoft.com/office/drawing/2014/main" id="{5C5C9712-2AE5-1F7C-E05B-97F195F2D2E5}"/>
              </a:ext>
            </a:extLst>
          </p:cNvPr>
          <p:cNvPicPr>
            <a:picLocks noGrp="1" noChangeAspect="1"/>
          </p:cNvPicPr>
          <p:nvPr>
            <p:ph idx="1"/>
          </p:nvPr>
        </p:nvPicPr>
        <p:blipFill>
          <a:blip r:embed="rId3"/>
          <a:stretch>
            <a:fillRect/>
          </a:stretch>
        </p:blipFill>
        <p:spPr>
          <a:xfrm>
            <a:off x="498339" y="1348736"/>
            <a:ext cx="8147321" cy="4160528"/>
          </a:xfrm>
        </p:spPr>
      </p:pic>
    </p:spTree>
    <p:extLst>
      <p:ext uri="{BB962C8B-B14F-4D97-AF65-F5344CB8AC3E}">
        <p14:creationId xmlns:p14="http://schemas.microsoft.com/office/powerpoint/2010/main" val="1873752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315C69A-2787-618E-C8C6-E8969B6D3111}"/>
              </a:ext>
            </a:extLst>
          </p:cNvPr>
          <p:cNvSpPr txBox="1"/>
          <p:nvPr/>
        </p:nvSpPr>
        <p:spPr>
          <a:xfrm>
            <a:off x="272902" y="155945"/>
            <a:ext cx="8598195" cy="646331"/>
          </a:xfrm>
          <a:prstGeom prst="rect">
            <a:avLst/>
          </a:prstGeom>
          <a:noFill/>
        </p:spPr>
        <p:txBody>
          <a:bodyPr wrap="square" rtlCol="0">
            <a:spAutoFit/>
          </a:bodyPr>
          <a:lstStyle/>
          <a:p>
            <a:pPr algn="ctr"/>
            <a:r>
              <a:rPr lang="en-US" sz="3600" dirty="0">
                <a:solidFill>
                  <a:schemeClr val="bg1"/>
                </a:solidFill>
                <a:latin typeface="Source Sans Pro" panose="020B0503030403020204" pitchFamily="34" charset="0"/>
                <a:ea typeface="Source Sans Pro" panose="020B0503030403020204" pitchFamily="34" charset="0"/>
              </a:rPr>
              <a:t>Break Time – Meet back in 15 minutes</a:t>
            </a:r>
          </a:p>
        </p:txBody>
      </p:sp>
    </p:spTree>
    <p:extLst>
      <p:ext uri="{BB962C8B-B14F-4D97-AF65-F5344CB8AC3E}">
        <p14:creationId xmlns:p14="http://schemas.microsoft.com/office/powerpoint/2010/main" val="13939237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B4D01-EEC1-FC3D-6EED-E7986B235776}"/>
              </a:ext>
            </a:extLst>
          </p:cNvPr>
          <p:cNvSpPr>
            <a:spLocks noGrp="1"/>
          </p:cNvSpPr>
          <p:nvPr>
            <p:ph type="title"/>
          </p:nvPr>
        </p:nvSpPr>
        <p:spPr>
          <a:xfrm>
            <a:off x="457200" y="103188"/>
            <a:ext cx="8229600" cy="1143000"/>
          </a:xfrm>
        </p:spPr>
        <p:txBody>
          <a:bodyPr/>
          <a:lstStyle/>
          <a:p>
            <a:r>
              <a:rPr lang="en-US" dirty="0"/>
              <a:t>Plot Multiple Variables</a:t>
            </a:r>
          </a:p>
        </p:txBody>
      </p:sp>
      <p:pic>
        <p:nvPicPr>
          <p:cNvPr id="5" name="Picture 4">
            <a:extLst>
              <a:ext uri="{FF2B5EF4-FFF2-40B4-BE49-F238E27FC236}">
                <a16:creationId xmlns:a16="http://schemas.microsoft.com/office/drawing/2014/main" id="{79362D09-EDD3-C0B4-9876-CE80CA4FA3CD}"/>
              </a:ext>
            </a:extLst>
          </p:cNvPr>
          <p:cNvPicPr>
            <a:picLocks noChangeAspect="1"/>
          </p:cNvPicPr>
          <p:nvPr/>
        </p:nvPicPr>
        <p:blipFill>
          <a:blip r:embed="rId3"/>
          <a:stretch>
            <a:fillRect/>
          </a:stretch>
        </p:blipFill>
        <p:spPr>
          <a:xfrm>
            <a:off x="2536963" y="1398452"/>
            <a:ext cx="4070073" cy="4651511"/>
          </a:xfrm>
          <a:prstGeom prst="rect">
            <a:avLst/>
          </a:prstGeom>
        </p:spPr>
      </p:pic>
      <p:sp>
        <p:nvSpPr>
          <p:cNvPr id="8" name="TextBox 7">
            <a:extLst>
              <a:ext uri="{FF2B5EF4-FFF2-40B4-BE49-F238E27FC236}">
                <a16:creationId xmlns:a16="http://schemas.microsoft.com/office/drawing/2014/main" id="{C5726530-D5A1-F9F9-CABC-D1A49E5E0F09}"/>
              </a:ext>
            </a:extLst>
          </p:cNvPr>
          <p:cNvSpPr txBox="1"/>
          <p:nvPr/>
        </p:nvSpPr>
        <p:spPr>
          <a:xfrm rot="16200000">
            <a:off x="1545025" y="3274884"/>
            <a:ext cx="1614545" cy="461665"/>
          </a:xfrm>
          <a:prstGeom prst="rect">
            <a:avLst/>
          </a:prstGeom>
          <a:noFill/>
        </p:spPr>
        <p:txBody>
          <a:bodyPr wrap="none" rtlCol="0">
            <a:spAutoFit/>
          </a:bodyPr>
          <a:lstStyle/>
          <a:p>
            <a:r>
              <a:rPr lang="en-US" sz="2400" dirty="0" err="1">
                <a:latin typeface="Source Sans Pro" panose="020B0503030403020204" pitchFamily="34" charset="0"/>
                <a:ea typeface="Source Sans Pro" panose="020B0503030403020204" pitchFamily="34" charset="0"/>
              </a:rPr>
              <a:t>Line_name</a:t>
            </a:r>
            <a:endParaRPr lang="en-US" sz="2400" dirty="0">
              <a:latin typeface="Source Sans Pro" panose="020B0503030403020204" pitchFamily="34" charset="0"/>
              <a:ea typeface="Source Sans Pro" panose="020B0503030403020204" pitchFamily="34" charset="0"/>
            </a:endParaRPr>
          </a:p>
        </p:txBody>
      </p:sp>
      <p:sp>
        <p:nvSpPr>
          <p:cNvPr id="9" name="TextBox 8">
            <a:extLst>
              <a:ext uri="{FF2B5EF4-FFF2-40B4-BE49-F238E27FC236}">
                <a16:creationId xmlns:a16="http://schemas.microsoft.com/office/drawing/2014/main" id="{BC73DB34-4E55-3FBE-45E9-30A6EFD75DA2}"/>
              </a:ext>
            </a:extLst>
          </p:cNvPr>
          <p:cNvSpPr txBox="1"/>
          <p:nvPr/>
        </p:nvSpPr>
        <p:spPr>
          <a:xfrm>
            <a:off x="4955053" y="5981184"/>
            <a:ext cx="715260" cy="461665"/>
          </a:xfrm>
          <a:prstGeom prst="rect">
            <a:avLst/>
          </a:prstGeom>
          <a:noFill/>
        </p:spPr>
        <p:txBody>
          <a:bodyPr wrap="none" rtlCol="0">
            <a:spAutoFit/>
          </a:bodyPr>
          <a:lstStyle/>
          <a:p>
            <a:r>
              <a:rPr lang="en-US" sz="2400" dirty="0">
                <a:latin typeface="Source Sans Pro" panose="020B0503030403020204" pitchFamily="34" charset="0"/>
                <a:ea typeface="Source Sans Pro" panose="020B0503030403020204" pitchFamily="34" charset="0"/>
              </a:rPr>
              <a:t>DAP</a:t>
            </a:r>
          </a:p>
        </p:txBody>
      </p:sp>
    </p:spTree>
    <p:extLst>
      <p:ext uri="{BB962C8B-B14F-4D97-AF65-F5344CB8AC3E}">
        <p14:creationId xmlns:p14="http://schemas.microsoft.com/office/powerpoint/2010/main" val="39978598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4C9D0-87AC-B8EC-D002-C556A5003FAF}"/>
              </a:ext>
            </a:extLst>
          </p:cNvPr>
          <p:cNvSpPr>
            <a:spLocks noGrp="1"/>
          </p:cNvSpPr>
          <p:nvPr>
            <p:ph type="title"/>
          </p:nvPr>
        </p:nvSpPr>
        <p:spPr>
          <a:xfrm>
            <a:off x="457200" y="113272"/>
            <a:ext cx="8229600" cy="1143000"/>
          </a:xfrm>
        </p:spPr>
        <p:txBody>
          <a:bodyPr>
            <a:normAutofit fontScale="90000"/>
          </a:bodyPr>
          <a:lstStyle/>
          <a:p>
            <a:r>
              <a:rPr lang="en-US" dirty="0"/>
              <a:t>Plotting Mean Sorghum Plant Area By </a:t>
            </a:r>
            <a:r>
              <a:rPr lang="en-US" dirty="0" err="1"/>
              <a:t>Line_name</a:t>
            </a:r>
            <a:r>
              <a:rPr lang="en-US" dirty="0"/>
              <a:t> and Day after Planting (DAP)</a:t>
            </a:r>
          </a:p>
        </p:txBody>
      </p:sp>
      <p:sp>
        <p:nvSpPr>
          <p:cNvPr id="3" name="Content Placeholder 2">
            <a:extLst>
              <a:ext uri="{FF2B5EF4-FFF2-40B4-BE49-F238E27FC236}">
                <a16:creationId xmlns:a16="http://schemas.microsoft.com/office/drawing/2014/main" id="{CD24F26A-0E4A-40EC-8904-9B582DBB900D}"/>
              </a:ext>
            </a:extLst>
          </p:cNvPr>
          <p:cNvSpPr>
            <a:spLocks noGrp="1"/>
          </p:cNvSpPr>
          <p:nvPr>
            <p:ph idx="1"/>
          </p:nvPr>
        </p:nvSpPr>
        <p:spPr>
          <a:xfrm>
            <a:off x="457200" y="1882252"/>
            <a:ext cx="8229600" cy="1745428"/>
          </a:xfrm>
        </p:spPr>
        <p:txBody>
          <a:bodyPr/>
          <a:lstStyle/>
          <a:p>
            <a:pPr marL="0" indent="0">
              <a:buNone/>
            </a:pPr>
            <a:r>
              <a:rPr lang="en-US" dirty="0">
                <a:latin typeface="Source Sans Pro" panose="020B0503030403020204" pitchFamily="34" charset="0"/>
                <a:ea typeface="Source Sans Pro" panose="020B0503030403020204" pitchFamily="34" charset="0"/>
              </a:rPr>
              <a:t>Objective: Expand the figure on the previous slide to illustrate how Nitrogen treatments affect mean plant area.</a:t>
            </a:r>
            <a:endParaRPr lang="en-US" sz="3200" dirty="0">
              <a:latin typeface="Source Sans Pro" panose="020B0503030403020204" pitchFamily="34" charset="0"/>
              <a:ea typeface="Source Sans Pro" panose="020B0503030403020204" pitchFamily="34" charset="0"/>
            </a:endParaRPr>
          </a:p>
          <a:p>
            <a:pPr marL="0" indent="0">
              <a:buNone/>
            </a:pPr>
            <a:endParaRPr lang="en-US" sz="3200" dirty="0">
              <a:latin typeface="Consolas" panose="020B0609020204030204" pitchFamily="49" charset="0"/>
            </a:endParaRPr>
          </a:p>
          <a:p>
            <a:pPr marL="0" indent="0">
              <a:buNone/>
            </a:pPr>
            <a:endParaRPr lang="en-US" dirty="0"/>
          </a:p>
        </p:txBody>
      </p:sp>
      <p:sp>
        <p:nvSpPr>
          <p:cNvPr id="5" name="TextBox 4">
            <a:extLst>
              <a:ext uri="{FF2B5EF4-FFF2-40B4-BE49-F238E27FC236}">
                <a16:creationId xmlns:a16="http://schemas.microsoft.com/office/drawing/2014/main" id="{774BF6A1-053D-67A1-DB2A-D801C432DB43}"/>
              </a:ext>
            </a:extLst>
          </p:cNvPr>
          <p:cNvSpPr txBox="1"/>
          <p:nvPr/>
        </p:nvSpPr>
        <p:spPr>
          <a:xfrm>
            <a:off x="559398" y="3509944"/>
            <a:ext cx="8229600" cy="1015663"/>
          </a:xfrm>
          <a:prstGeom prst="rect">
            <a:avLst/>
          </a:prstGeom>
          <a:solidFill>
            <a:schemeClr val="tx1"/>
          </a:solidFill>
        </p:spPr>
        <p:txBody>
          <a:bodyPr wrap="square">
            <a:spAutoFit/>
          </a:bodyPr>
          <a:lstStyle/>
          <a:p>
            <a:pPr marL="0" indent="0">
              <a:buNone/>
            </a:pPr>
            <a:r>
              <a:rPr lang="en-US" sz="2000" dirty="0" err="1">
                <a:solidFill>
                  <a:schemeClr val="bg1"/>
                </a:solidFill>
                <a:latin typeface="Consolas" panose="020B0609020204030204" pitchFamily="49" charset="0"/>
              </a:rPr>
              <a:t>my_df</a:t>
            </a:r>
            <a:r>
              <a:rPr lang="en-US" sz="2000" dirty="0">
                <a:solidFill>
                  <a:schemeClr val="bg1"/>
                </a:solidFill>
                <a:latin typeface="Consolas" panose="020B0609020204030204" pitchFamily="49" charset="0"/>
              </a:rPr>
              <a:t> &lt;- aggregate(data=</a:t>
            </a:r>
            <a:r>
              <a:rPr lang="en-US" sz="2000" dirty="0" err="1">
                <a:solidFill>
                  <a:schemeClr val="bg1"/>
                </a:solidFill>
                <a:latin typeface="Consolas" panose="020B0609020204030204" pitchFamily="49" charset="0"/>
              </a:rPr>
              <a:t>sv_shapes,area~Line_name:Treatment:DAP,FUN</a:t>
            </a:r>
            <a:r>
              <a:rPr lang="en-US" sz="2000" dirty="0">
                <a:solidFill>
                  <a:schemeClr val="bg1"/>
                </a:solidFill>
                <a:latin typeface="Consolas" panose="020B0609020204030204" pitchFamily="49" charset="0"/>
              </a:rPr>
              <a:t> = "mean")</a:t>
            </a:r>
          </a:p>
        </p:txBody>
      </p:sp>
    </p:spTree>
    <p:extLst>
      <p:ext uri="{BB962C8B-B14F-4D97-AF65-F5344CB8AC3E}">
        <p14:creationId xmlns:p14="http://schemas.microsoft.com/office/powerpoint/2010/main" val="363563001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4C9D0-87AC-B8EC-D002-C556A5003FAF}"/>
              </a:ext>
            </a:extLst>
          </p:cNvPr>
          <p:cNvSpPr>
            <a:spLocks noGrp="1"/>
          </p:cNvSpPr>
          <p:nvPr>
            <p:ph type="title"/>
          </p:nvPr>
        </p:nvSpPr>
        <p:spPr>
          <a:xfrm>
            <a:off x="457200" y="113272"/>
            <a:ext cx="8229600" cy="1143000"/>
          </a:xfrm>
        </p:spPr>
        <p:txBody>
          <a:bodyPr>
            <a:normAutofit fontScale="90000"/>
          </a:bodyPr>
          <a:lstStyle/>
          <a:p>
            <a:r>
              <a:rPr lang="en-US" dirty="0"/>
              <a:t>Plotting Mean Sorghum Plant Area By </a:t>
            </a:r>
            <a:r>
              <a:rPr lang="en-US" dirty="0" err="1"/>
              <a:t>Line_name</a:t>
            </a:r>
            <a:r>
              <a:rPr lang="en-US" dirty="0"/>
              <a:t> and Day after Planting (DAP)</a:t>
            </a:r>
          </a:p>
        </p:txBody>
      </p:sp>
      <p:sp>
        <p:nvSpPr>
          <p:cNvPr id="3" name="Content Placeholder 2">
            <a:extLst>
              <a:ext uri="{FF2B5EF4-FFF2-40B4-BE49-F238E27FC236}">
                <a16:creationId xmlns:a16="http://schemas.microsoft.com/office/drawing/2014/main" id="{CD24F26A-0E4A-40EC-8904-9B582DBB900D}"/>
              </a:ext>
            </a:extLst>
          </p:cNvPr>
          <p:cNvSpPr>
            <a:spLocks noGrp="1"/>
          </p:cNvSpPr>
          <p:nvPr>
            <p:ph idx="1"/>
          </p:nvPr>
        </p:nvSpPr>
        <p:spPr/>
        <p:txBody>
          <a:bodyPr/>
          <a:lstStyle/>
          <a:p>
            <a:pPr marL="0" indent="0">
              <a:buNone/>
            </a:pPr>
            <a:r>
              <a:rPr lang="en-US" dirty="0">
                <a:latin typeface="Source Sans Pro" panose="020B0503030403020204" pitchFamily="34" charset="0"/>
                <a:ea typeface="Source Sans Pro" panose="020B0503030403020204" pitchFamily="34" charset="0"/>
              </a:rPr>
              <a:t>Objective: Expand the figure on the previous slide to illustrate how Nitrogen treatments affect mean plant area.</a:t>
            </a:r>
          </a:p>
          <a:p>
            <a:pPr marL="0" indent="0">
              <a:buNone/>
            </a:pPr>
            <a:endParaRPr lang="en-US" sz="3200" dirty="0">
              <a:latin typeface="Source Sans Pro" panose="020B0503030403020204" pitchFamily="34" charset="0"/>
              <a:ea typeface="Source Sans Pro" panose="020B0503030403020204" pitchFamily="34" charset="0"/>
            </a:endParaRPr>
          </a:p>
          <a:p>
            <a:pPr marL="0" indent="0">
              <a:buNone/>
            </a:pPr>
            <a:r>
              <a:rPr lang="en-US" dirty="0">
                <a:latin typeface="Source Sans Pro" panose="020B0503030403020204" pitchFamily="34" charset="0"/>
                <a:ea typeface="Source Sans Pro" panose="020B0503030403020204" pitchFamily="34" charset="0"/>
              </a:rPr>
              <a:t>Goal: A figure that displays the mean plant area per genotype based on DAP. The figure should be split into three separate grids to account for each nitrogen treatment in the experiment.</a:t>
            </a:r>
            <a:endParaRPr lang="en-US" sz="3200" dirty="0">
              <a:latin typeface="Source Sans Pro" panose="020B0503030403020204" pitchFamily="34" charset="0"/>
              <a:ea typeface="Source Sans Pro" panose="020B0503030403020204" pitchFamily="34" charset="0"/>
            </a:endParaRPr>
          </a:p>
          <a:p>
            <a:pPr marL="0" indent="0">
              <a:buNone/>
            </a:pPr>
            <a:endParaRPr lang="en-US" sz="3200" dirty="0">
              <a:latin typeface="Consolas" panose="020B0609020204030204" pitchFamily="49" charset="0"/>
            </a:endParaRPr>
          </a:p>
        </p:txBody>
      </p:sp>
    </p:spTree>
    <p:extLst>
      <p:ext uri="{BB962C8B-B14F-4D97-AF65-F5344CB8AC3E}">
        <p14:creationId xmlns:p14="http://schemas.microsoft.com/office/powerpoint/2010/main" val="25356840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4C9D0-87AC-B8EC-D002-C556A5003FAF}"/>
              </a:ext>
            </a:extLst>
          </p:cNvPr>
          <p:cNvSpPr>
            <a:spLocks noGrp="1"/>
          </p:cNvSpPr>
          <p:nvPr>
            <p:ph type="title"/>
          </p:nvPr>
        </p:nvSpPr>
        <p:spPr>
          <a:xfrm>
            <a:off x="457200" y="113272"/>
            <a:ext cx="8229600" cy="1143000"/>
          </a:xfrm>
        </p:spPr>
        <p:txBody>
          <a:bodyPr>
            <a:normAutofit fontScale="90000"/>
          </a:bodyPr>
          <a:lstStyle/>
          <a:p>
            <a:r>
              <a:rPr lang="en-US" dirty="0"/>
              <a:t>Plotting Mean Sorghum Plant Area By </a:t>
            </a:r>
            <a:r>
              <a:rPr lang="en-US" dirty="0" err="1"/>
              <a:t>Line_name</a:t>
            </a:r>
            <a:r>
              <a:rPr lang="en-US" dirty="0"/>
              <a:t> and Day after Planting (DAP)</a:t>
            </a:r>
          </a:p>
        </p:txBody>
      </p:sp>
      <p:pic>
        <p:nvPicPr>
          <p:cNvPr id="4" name="Picture 3" descr="A picture containing text, screenshot, rectangle&#10;&#10;Description automatically generated">
            <a:extLst>
              <a:ext uri="{FF2B5EF4-FFF2-40B4-BE49-F238E27FC236}">
                <a16:creationId xmlns:a16="http://schemas.microsoft.com/office/drawing/2014/main" id="{8BCD1073-10C3-9A84-65F4-A362DDC45E39}"/>
              </a:ext>
            </a:extLst>
          </p:cNvPr>
          <p:cNvPicPr>
            <a:picLocks noChangeAspect="1"/>
          </p:cNvPicPr>
          <p:nvPr/>
        </p:nvPicPr>
        <p:blipFill>
          <a:blip r:embed="rId3"/>
          <a:stretch>
            <a:fillRect/>
          </a:stretch>
        </p:blipFill>
        <p:spPr>
          <a:xfrm>
            <a:off x="510988" y="2584200"/>
            <a:ext cx="8147321" cy="4160528"/>
          </a:xfrm>
          <a:prstGeom prst="rect">
            <a:avLst/>
          </a:prstGeom>
        </p:spPr>
      </p:pic>
      <p:sp>
        <p:nvSpPr>
          <p:cNvPr id="6" name="Rectangle 1">
            <a:extLst>
              <a:ext uri="{FF2B5EF4-FFF2-40B4-BE49-F238E27FC236}">
                <a16:creationId xmlns:a16="http://schemas.microsoft.com/office/drawing/2014/main" id="{84E9DB8B-5973-EEF4-F052-3CA6B8793BA1}"/>
              </a:ext>
            </a:extLst>
          </p:cNvPr>
          <p:cNvSpPr>
            <a:spLocks noChangeArrowheads="1"/>
          </p:cNvSpPr>
          <p:nvPr/>
        </p:nvSpPr>
        <p:spPr bwMode="auto">
          <a:xfrm>
            <a:off x="75304" y="1315441"/>
            <a:ext cx="8802477" cy="1231106"/>
          </a:xfrm>
          <a:prstGeom prst="rect">
            <a:avLst/>
          </a:prstGeom>
          <a:solidFill>
            <a:schemeClr val="tx1"/>
          </a:solidFill>
          <a:ln>
            <a:noFill/>
          </a:ln>
          <a:effectLst/>
        </p:spPr>
        <p:txBody>
          <a:bodyPr vert="horz" wrap="squar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000" b="0" i="0" u="none" strike="noStrike" cap="none" normalizeH="0" baseline="0" dirty="0">
                <a:ln>
                  <a:noFill/>
                </a:ln>
                <a:solidFill>
                  <a:schemeClr val="bg1"/>
                </a:solidFill>
                <a:effectLst/>
                <a:latin typeface="Consolas" panose="020B0609020204030204" pitchFamily="49" charset="0"/>
              </a:rPr>
              <a:t>q &lt;- </a:t>
            </a:r>
            <a:r>
              <a:rPr kumimoji="0" lang="en-US" altLang="en-US" sz="2000" b="0" i="0" u="none" strike="noStrike" cap="none" normalizeH="0" baseline="0" dirty="0" err="1">
                <a:ln>
                  <a:noFill/>
                </a:ln>
                <a:solidFill>
                  <a:schemeClr val="bg1"/>
                </a:solidFill>
                <a:effectLst/>
                <a:latin typeface="Consolas" panose="020B0609020204030204" pitchFamily="49" charset="0"/>
              </a:rPr>
              <a:t>my_df</a:t>
            </a:r>
            <a:r>
              <a:rPr kumimoji="0" lang="en-US" altLang="en-US" sz="2000" b="0" i="0" u="none" strike="noStrike" cap="none" normalizeH="0" baseline="0" dirty="0">
                <a:ln>
                  <a:noFill/>
                </a:ln>
                <a:solidFill>
                  <a:schemeClr val="bg1"/>
                </a:solidFill>
                <a:effectLst/>
                <a:latin typeface="Consolas" panose="020B0609020204030204" pitchFamily="49" charset="0"/>
              </a:rPr>
              <a:t> %&gt;% </a:t>
            </a: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2000" dirty="0">
                <a:solidFill>
                  <a:schemeClr val="bg1"/>
                </a:solidFill>
                <a:latin typeface="Consolas" panose="020B0609020204030204" pitchFamily="49" charset="0"/>
              </a:rPr>
              <a:t>	</a:t>
            </a:r>
            <a:r>
              <a:rPr kumimoji="0" lang="en-US" altLang="en-US" sz="2000" b="0" i="0" u="none" strike="noStrike" cap="none" normalizeH="0" baseline="0" dirty="0">
                <a:ln>
                  <a:noFill/>
                </a:ln>
                <a:solidFill>
                  <a:schemeClr val="bg1"/>
                </a:solidFill>
                <a:effectLst/>
                <a:latin typeface="Consolas" panose="020B0609020204030204" pitchFamily="49" charset="0"/>
              </a:rPr>
              <a:t>ggplot(aes(factor(DAP), </a:t>
            </a:r>
            <a:r>
              <a:rPr kumimoji="0" lang="en-US" altLang="en-US" sz="2000" b="0" i="0" u="none" strike="noStrike" cap="none" normalizeH="0" baseline="0" dirty="0" err="1">
                <a:ln>
                  <a:noFill/>
                </a:ln>
                <a:solidFill>
                  <a:schemeClr val="bg1"/>
                </a:solidFill>
                <a:effectLst/>
                <a:latin typeface="Consolas" panose="020B0609020204030204" pitchFamily="49" charset="0"/>
              </a:rPr>
              <a:t>Line_name</a:t>
            </a:r>
            <a:r>
              <a:rPr kumimoji="0" lang="en-US" altLang="en-US" sz="2000" b="0" i="0" u="none" strike="noStrike" cap="none" normalizeH="0" baseline="0" dirty="0">
                <a:ln>
                  <a:noFill/>
                </a:ln>
                <a:solidFill>
                  <a:schemeClr val="bg1"/>
                </a:solidFill>
                <a:effectLst/>
                <a:latin typeface="Consolas" panose="020B0609020204030204" pitchFamily="49" charset="0"/>
              </a:rPr>
              <a:t>))+</a:t>
            </a: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2000" dirty="0">
                <a:solidFill>
                  <a:schemeClr val="bg1"/>
                </a:solidFill>
                <a:latin typeface="Consolas" panose="020B0609020204030204" pitchFamily="49" charset="0"/>
              </a:rPr>
              <a:t>	</a:t>
            </a:r>
            <a:r>
              <a:rPr kumimoji="0" lang="en-US" altLang="en-US" sz="2000" b="0" i="0" u="none" strike="noStrike" cap="none" normalizeH="0" baseline="0" dirty="0" err="1">
                <a:ln>
                  <a:noFill/>
                </a:ln>
                <a:solidFill>
                  <a:schemeClr val="bg1"/>
                </a:solidFill>
                <a:effectLst/>
                <a:latin typeface="Consolas" panose="020B0609020204030204" pitchFamily="49" charset="0"/>
              </a:rPr>
              <a:t>facet_grid</a:t>
            </a:r>
            <a:r>
              <a:rPr kumimoji="0" lang="en-US" altLang="en-US" sz="2000" b="0" i="0" u="none" strike="noStrike" cap="none" normalizeH="0" baseline="0" dirty="0">
                <a:ln>
                  <a:noFill/>
                </a:ln>
                <a:solidFill>
                  <a:schemeClr val="bg1"/>
                </a:solidFill>
                <a:effectLst/>
                <a:latin typeface="Consolas" panose="020B0609020204030204" pitchFamily="49" charset="0"/>
              </a:rPr>
              <a:t>(~Treatment)+ </a:t>
            </a: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2000" dirty="0">
                <a:solidFill>
                  <a:schemeClr val="bg1"/>
                </a:solidFill>
                <a:latin typeface="Consolas" panose="020B0609020204030204" pitchFamily="49" charset="0"/>
              </a:rPr>
              <a:t>	</a:t>
            </a:r>
            <a:r>
              <a:rPr kumimoji="0" lang="en-US" altLang="en-US" sz="2000" b="0" i="0" u="none" strike="noStrike" cap="none" normalizeH="0" baseline="0" dirty="0" err="1">
                <a:ln>
                  <a:noFill/>
                </a:ln>
                <a:solidFill>
                  <a:schemeClr val="bg1"/>
                </a:solidFill>
                <a:effectLst/>
                <a:latin typeface="Consolas" panose="020B0609020204030204" pitchFamily="49" charset="0"/>
              </a:rPr>
              <a:t>geom_tile</a:t>
            </a:r>
            <a:r>
              <a:rPr kumimoji="0" lang="en-US" altLang="en-US" sz="2000" b="0" i="0" u="none" strike="noStrike" cap="none" normalizeH="0" baseline="0" dirty="0">
                <a:ln>
                  <a:noFill/>
                </a:ln>
                <a:solidFill>
                  <a:schemeClr val="bg1"/>
                </a:solidFill>
                <a:effectLst/>
                <a:latin typeface="Consolas" panose="020B0609020204030204" pitchFamily="49" charset="0"/>
              </a:rPr>
              <a:t>(aes(fill=area)) </a:t>
            </a:r>
          </a:p>
        </p:txBody>
      </p:sp>
    </p:spTree>
    <p:extLst>
      <p:ext uri="{BB962C8B-B14F-4D97-AF65-F5344CB8AC3E}">
        <p14:creationId xmlns:p14="http://schemas.microsoft.com/office/powerpoint/2010/main" val="1291643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9F305F-F813-34EE-7C01-729BD78FF743}"/>
              </a:ext>
            </a:extLst>
          </p:cNvPr>
          <p:cNvSpPr>
            <a:spLocks noGrp="1"/>
          </p:cNvSpPr>
          <p:nvPr>
            <p:ph type="title"/>
          </p:nvPr>
        </p:nvSpPr>
        <p:spPr>
          <a:xfrm>
            <a:off x="457200" y="91758"/>
            <a:ext cx="8229600" cy="1143000"/>
          </a:xfrm>
        </p:spPr>
        <p:txBody>
          <a:bodyPr/>
          <a:lstStyle/>
          <a:p>
            <a:r>
              <a:rPr lang="en-US" dirty="0"/>
              <a:t>Changing Color Schemes </a:t>
            </a:r>
          </a:p>
        </p:txBody>
      </p:sp>
      <p:sp>
        <p:nvSpPr>
          <p:cNvPr id="3" name="Content Placeholder 2">
            <a:extLst>
              <a:ext uri="{FF2B5EF4-FFF2-40B4-BE49-F238E27FC236}">
                <a16:creationId xmlns:a16="http://schemas.microsoft.com/office/drawing/2014/main" id="{E8E4FC0D-F5B7-803C-4365-A97E8516AEE4}"/>
              </a:ext>
            </a:extLst>
          </p:cNvPr>
          <p:cNvSpPr>
            <a:spLocks noGrp="1"/>
          </p:cNvSpPr>
          <p:nvPr>
            <p:ph idx="1"/>
          </p:nvPr>
        </p:nvSpPr>
        <p:spPr>
          <a:xfrm>
            <a:off x="203200" y="1371601"/>
            <a:ext cx="8756650" cy="349623"/>
          </a:xfrm>
        </p:spPr>
        <p:txBody>
          <a:bodyPr>
            <a:normAutofit lnSpcReduction="10000"/>
          </a:bodyPr>
          <a:lstStyle/>
          <a:p>
            <a:pPr marL="0" indent="0">
              <a:buNone/>
            </a:pPr>
            <a:r>
              <a:rPr lang="en-US" sz="1800" dirty="0">
                <a:latin typeface="Consolas" panose="020B0609020204030204" pitchFamily="49" charset="0"/>
              </a:rPr>
              <a:t>library(</a:t>
            </a:r>
            <a:r>
              <a:rPr lang="en-US" sz="1800" dirty="0" err="1">
                <a:latin typeface="Consolas" panose="020B0609020204030204" pitchFamily="49" charset="0"/>
              </a:rPr>
              <a:t>RColorBrewer</a:t>
            </a:r>
            <a:r>
              <a:rPr lang="en-US" sz="1800" dirty="0">
                <a:latin typeface="Consolas" panose="020B0609020204030204" pitchFamily="49" charset="0"/>
              </a:rPr>
              <a:t>)</a:t>
            </a:r>
          </a:p>
          <a:p>
            <a:pPr marL="0" indent="0">
              <a:buNone/>
            </a:pPr>
            <a:endParaRPr lang="en-US" sz="1800" dirty="0">
              <a:latin typeface="Consolas" panose="020B0609020204030204" pitchFamily="49" charset="0"/>
            </a:endParaRPr>
          </a:p>
        </p:txBody>
      </p:sp>
      <p:sp>
        <p:nvSpPr>
          <p:cNvPr id="6" name="TextBox 5">
            <a:extLst>
              <a:ext uri="{FF2B5EF4-FFF2-40B4-BE49-F238E27FC236}">
                <a16:creationId xmlns:a16="http://schemas.microsoft.com/office/drawing/2014/main" id="{52E442A5-61CC-CB20-9810-43535FA95793}"/>
              </a:ext>
            </a:extLst>
          </p:cNvPr>
          <p:cNvSpPr txBox="1"/>
          <p:nvPr/>
        </p:nvSpPr>
        <p:spPr>
          <a:xfrm>
            <a:off x="203200" y="1308766"/>
            <a:ext cx="8756650" cy="1015663"/>
          </a:xfrm>
          <a:prstGeom prst="rect">
            <a:avLst/>
          </a:prstGeom>
          <a:solidFill>
            <a:schemeClr val="tx1"/>
          </a:solidFill>
        </p:spPr>
        <p:txBody>
          <a:bodyPr wrap="square">
            <a:spAutoFit/>
          </a:bodyPr>
          <a:lstStyle/>
          <a:p>
            <a:r>
              <a:rPr lang="en-US" sz="2000" dirty="0">
                <a:solidFill>
                  <a:schemeClr val="bg1"/>
                </a:solidFill>
                <a:latin typeface="Consolas" panose="020B0609020204030204" pitchFamily="49" charset="0"/>
              </a:rPr>
              <a:t>q1 &lt;- q + </a:t>
            </a:r>
            <a:r>
              <a:rPr lang="en-US" sz="2000" dirty="0" err="1">
                <a:solidFill>
                  <a:schemeClr val="bg1"/>
                </a:solidFill>
                <a:latin typeface="Consolas" panose="020B0609020204030204" pitchFamily="49" charset="0"/>
              </a:rPr>
              <a:t>scale_fill_gradientn</a:t>
            </a:r>
            <a:r>
              <a:rPr lang="en-US" sz="2000" dirty="0">
                <a:solidFill>
                  <a:schemeClr val="bg1"/>
                </a:solidFill>
                <a:latin typeface="Consolas" panose="020B0609020204030204" pitchFamily="49" charset="0"/>
              </a:rPr>
              <a:t>(colors = (</a:t>
            </a:r>
            <a:r>
              <a:rPr lang="en-US" sz="2000" dirty="0" err="1">
                <a:solidFill>
                  <a:schemeClr val="bg1"/>
                </a:solidFill>
                <a:latin typeface="Consolas" panose="020B0609020204030204" pitchFamily="49" charset="0"/>
              </a:rPr>
              <a:t>colorRampPalette</a:t>
            </a:r>
            <a:r>
              <a:rPr lang="en-US" sz="2000" dirty="0">
                <a:solidFill>
                  <a:schemeClr val="bg1"/>
                </a:solidFill>
                <a:latin typeface="Consolas" panose="020B0609020204030204" pitchFamily="49" charset="0"/>
              </a:rPr>
              <a:t>(</a:t>
            </a:r>
            <a:r>
              <a:rPr lang="en-US" sz="2000" dirty="0" err="1">
                <a:solidFill>
                  <a:schemeClr val="bg1"/>
                </a:solidFill>
                <a:latin typeface="Consolas" panose="020B0609020204030204" pitchFamily="49" charset="0"/>
              </a:rPr>
              <a:t>brewer.pal</a:t>
            </a:r>
            <a:r>
              <a:rPr lang="en-US" sz="2000" dirty="0">
                <a:solidFill>
                  <a:schemeClr val="bg1"/>
                </a:solidFill>
                <a:latin typeface="Consolas" panose="020B0609020204030204" pitchFamily="49" charset="0"/>
              </a:rPr>
              <a:t>(9, "Blues"))(10)), "value") +</a:t>
            </a:r>
          </a:p>
          <a:p>
            <a:r>
              <a:rPr lang="en-US" sz="2000" dirty="0">
                <a:solidFill>
                  <a:schemeClr val="bg1"/>
                </a:solidFill>
                <a:latin typeface="Consolas" panose="020B0609020204030204" pitchFamily="49" charset="0"/>
              </a:rPr>
              <a:t>     </a:t>
            </a:r>
            <a:r>
              <a:rPr lang="en-US" sz="2000" dirty="0" err="1">
                <a:solidFill>
                  <a:schemeClr val="bg1"/>
                </a:solidFill>
                <a:latin typeface="Consolas" panose="020B0609020204030204" pitchFamily="49" charset="0"/>
              </a:rPr>
              <a:t>theme_light</a:t>
            </a:r>
            <a:r>
              <a:rPr lang="en-US" sz="2000" dirty="0">
                <a:solidFill>
                  <a:schemeClr val="bg1"/>
                </a:solidFill>
                <a:latin typeface="Consolas" panose="020B0609020204030204" pitchFamily="49" charset="0"/>
              </a:rPr>
              <a:t>()</a:t>
            </a:r>
          </a:p>
        </p:txBody>
      </p:sp>
      <p:pic>
        <p:nvPicPr>
          <p:cNvPr id="11" name="Picture 10" descr="A screenshot of a graph&#10;&#10;Description automatically generated with low confidence">
            <a:extLst>
              <a:ext uri="{FF2B5EF4-FFF2-40B4-BE49-F238E27FC236}">
                <a16:creationId xmlns:a16="http://schemas.microsoft.com/office/drawing/2014/main" id="{BAD2513F-38ED-00AC-24C5-0EC292AE5441}"/>
              </a:ext>
            </a:extLst>
          </p:cNvPr>
          <p:cNvPicPr>
            <a:picLocks noChangeAspect="1"/>
          </p:cNvPicPr>
          <p:nvPr/>
        </p:nvPicPr>
        <p:blipFill>
          <a:blip r:embed="rId3"/>
          <a:stretch>
            <a:fillRect/>
          </a:stretch>
        </p:blipFill>
        <p:spPr>
          <a:xfrm>
            <a:off x="498339" y="2632205"/>
            <a:ext cx="8147321" cy="4160528"/>
          </a:xfrm>
          <a:prstGeom prst="rect">
            <a:avLst/>
          </a:prstGeom>
        </p:spPr>
      </p:pic>
    </p:spTree>
    <p:extLst>
      <p:ext uri="{BB962C8B-B14F-4D97-AF65-F5344CB8AC3E}">
        <p14:creationId xmlns:p14="http://schemas.microsoft.com/office/powerpoint/2010/main" val="2013275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9F305F-F813-34EE-7C01-729BD78FF743}"/>
              </a:ext>
            </a:extLst>
          </p:cNvPr>
          <p:cNvSpPr>
            <a:spLocks noGrp="1"/>
          </p:cNvSpPr>
          <p:nvPr>
            <p:ph type="title"/>
          </p:nvPr>
        </p:nvSpPr>
        <p:spPr>
          <a:xfrm>
            <a:off x="457200" y="91758"/>
            <a:ext cx="8229600" cy="1143000"/>
          </a:xfrm>
        </p:spPr>
        <p:txBody>
          <a:bodyPr/>
          <a:lstStyle/>
          <a:p>
            <a:r>
              <a:rPr lang="en-US" dirty="0"/>
              <a:t>Other Color Palettes </a:t>
            </a:r>
          </a:p>
        </p:txBody>
      </p:sp>
      <p:sp>
        <p:nvSpPr>
          <p:cNvPr id="3" name="Content Placeholder 2">
            <a:extLst>
              <a:ext uri="{FF2B5EF4-FFF2-40B4-BE49-F238E27FC236}">
                <a16:creationId xmlns:a16="http://schemas.microsoft.com/office/drawing/2014/main" id="{E8E4FC0D-F5B7-803C-4365-A97E8516AEE4}"/>
              </a:ext>
            </a:extLst>
          </p:cNvPr>
          <p:cNvSpPr>
            <a:spLocks noGrp="1"/>
          </p:cNvSpPr>
          <p:nvPr>
            <p:ph idx="1"/>
          </p:nvPr>
        </p:nvSpPr>
        <p:spPr>
          <a:xfrm>
            <a:off x="203200" y="1371601"/>
            <a:ext cx="8639586" cy="2275241"/>
          </a:xfrm>
        </p:spPr>
        <p:txBody>
          <a:bodyPr numCol="2">
            <a:normAutofit/>
          </a:bodyPr>
          <a:lstStyle/>
          <a:p>
            <a:r>
              <a:rPr lang="en-US" sz="1800" dirty="0" err="1">
                <a:latin typeface="Source Sans Pro" panose="020B0503030403020204" pitchFamily="34" charset="0"/>
                <a:ea typeface="Source Sans Pro" panose="020B0503030403020204" pitchFamily="34" charset="0"/>
                <a:hlinkClick r:id="rId2"/>
              </a:rPr>
              <a:t>Viridis</a:t>
            </a:r>
            <a:r>
              <a:rPr lang="en-US" sz="1800" dirty="0">
                <a:latin typeface="Source Sans Pro" panose="020B0503030403020204" pitchFamily="34" charset="0"/>
                <a:ea typeface="Source Sans Pro" panose="020B0503030403020204" pitchFamily="34" charset="0"/>
                <a:hlinkClick r:id="rId2"/>
              </a:rPr>
              <a:t> color</a:t>
            </a:r>
            <a:endParaRPr lang="en-US" sz="1800" dirty="0">
              <a:latin typeface="Source Sans Pro" panose="020B0503030403020204" pitchFamily="34" charset="0"/>
              <a:ea typeface="Source Sans Pro" panose="020B0503030403020204" pitchFamily="34" charset="0"/>
            </a:endParaRPr>
          </a:p>
          <a:p>
            <a:pPr lvl="1"/>
            <a:r>
              <a:rPr lang="en-US" sz="1400" dirty="0" err="1">
                <a:latin typeface="Source Sans Pro" panose="020B0503030403020204" pitchFamily="34" charset="0"/>
                <a:ea typeface="Source Sans Pro" panose="020B0503030403020204" pitchFamily="34" charset="0"/>
              </a:rPr>
              <a:t>install.packages</a:t>
            </a:r>
            <a:r>
              <a:rPr lang="en-US" sz="1400" dirty="0">
                <a:latin typeface="Source Sans Pro" panose="020B0503030403020204" pitchFamily="34" charset="0"/>
                <a:ea typeface="Source Sans Pro" panose="020B0503030403020204" pitchFamily="34" charset="0"/>
              </a:rPr>
              <a:t>(“</a:t>
            </a:r>
            <a:r>
              <a:rPr lang="en-US" sz="1400" dirty="0" err="1">
                <a:latin typeface="Source Sans Pro" panose="020B0503030403020204" pitchFamily="34" charset="0"/>
                <a:ea typeface="Source Sans Pro" panose="020B0503030403020204" pitchFamily="34" charset="0"/>
              </a:rPr>
              <a:t>viridis</a:t>
            </a:r>
            <a:r>
              <a:rPr lang="en-US" sz="1400" dirty="0">
                <a:latin typeface="Source Sans Pro" panose="020B0503030403020204" pitchFamily="34" charset="0"/>
                <a:ea typeface="Source Sans Pro" panose="020B0503030403020204" pitchFamily="34" charset="0"/>
              </a:rPr>
              <a:t>”)</a:t>
            </a:r>
          </a:p>
          <a:p>
            <a:r>
              <a:rPr lang="en-US" sz="1800" dirty="0">
                <a:latin typeface="Source Sans Pro" panose="020B0503030403020204" pitchFamily="34" charset="0"/>
                <a:ea typeface="Source Sans Pro" panose="020B0503030403020204" pitchFamily="34" charset="0"/>
                <a:hlinkClick r:id="rId3"/>
              </a:rPr>
              <a:t>ggplot2 colors</a:t>
            </a:r>
            <a:endParaRPr lang="en-US" sz="1800" dirty="0">
              <a:latin typeface="Source Sans Pro" panose="020B0503030403020204" pitchFamily="34" charset="0"/>
              <a:ea typeface="Source Sans Pro" panose="020B0503030403020204" pitchFamily="34" charset="0"/>
            </a:endParaRPr>
          </a:p>
          <a:p>
            <a:pPr lvl="1"/>
            <a:r>
              <a:rPr lang="en-US" sz="1400" dirty="0">
                <a:latin typeface="Source Sans Pro" panose="020B0503030403020204" pitchFamily="34" charset="0"/>
                <a:ea typeface="Source Sans Pro" panose="020B0503030403020204" pitchFamily="34" charset="0"/>
              </a:rPr>
              <a:t>Comes preloaded in ggplot2 package</a:t>
            </a:r>
          </a:p>
          <a:p>
            <a:r>
              <a:rPr lang="en-US" sz="1800" dirty="0">
                <a:latin typeface="Source Sans Pro" panose="020B0503030403020204" pitchFamily="34" charset="0"/>
                <a:ea typeface="Source Sans Pro" panose="020B0503030403020204" pitchFamily="34" charset="0"/>
                <a:hlinkClick r:id="rId4"/>
              </a:rPr>
              <a:t>Color Lisa</a:t>
            </a:r>
            <a:endParaRPr lang="en-US" sz="1800" dirty="0">
              <a:latin typeface="Source Sans Pro" panose="020B0503030403020204" pitchFamily="34" charset="0"/>
              <a:ea typeface="Source Sans Pro" panose="020B0503030403020204" pitchFamily="34" charset="0"/>
            </a:endParaRPr>
          </a:p>
          <a:p>
            <a:pPr lvl="1"/>
            <a:r>
              <a:rPr lang="en-US" sz="1400" dirty="0">
                <a:latin typeface="Source Sans Pro" panose="020B0503030403020204" pitchFamily="34" charset="0"/>
                <a:ea typeface="Source Sans Pro" panose="020B0503030403020204" pitchFamily="34" charset="0"/>
              </a:rPr>
              <a:t>Repository of color palettes from famous artists</a:t>
            </a:r>
          </a:p>
          <a:p>
            <a:pPr lvl="1"/>
            <a:r>
              <a:rPr lang="en-US" sz="1400" dirty="0" err="1">
                <a:latin typeface="Source Sans Pro" panose="020B0503030403020204" pitchFamily="34" charset="0"/>
                <a:ea typeface="Source Sans Pro" panose="020B0503030403020204" pitchFamily="34" charset="0"/>
              </a:rPr>
              <a:t>install.packages</a:t>
            </a:r>
            <a:r>
              <a:rPr lang="en-US" sz="1400" dirty="0">
                <a:latin typeface="Source Sans Pro" panose="020B0503030403020204" pitchFamily="34" charset="0"/>
                <a:ea typeface="Source Sans Pro" panose="020B0503030403020204" pitchFamily="34" charset="0"/>
              </a:rPr>
              <a:t>(“</a:t>
            </a:r>
            <a:r>
              <a:rPr lang="en-US" sz="1400" dirty="0" err="1">
                <a:latin typeface="Source Sans Pro" panose="020B0503030403020204" pitchFamily="34" charset="0"/>
                <a:ea typeface="Source Sans Pro" panose="020B0503030403020204" pitchFamily="34" charset="0"/>
              </a:rPr>
              <a:t>lisa</a:t>
            </a:r>
            <a:r>
              <a:rPr lang="en-US" sz="1400" dirty="0">
                <a:latin typeface="Source Sans Pro" panose="020B0503030403020204" pitchFamily="34" charset="0"/>
                <a:ea typeface="Source Sans Pro" panose="020B0503030403020204" pitchFamily="34" charset="0"/>
              </a:rPr>
              <a:t>”)</a:t>
            </a:r>
          </a:p>
          <a:p>
            <a:r>
              <a:rPr lang="en-US" sz="1800" dirty="0">
                <a:latin typeface="Source Sans Pro" panose="020B0503030403020204" pitchFamily="34" charset="0"/>
                <a:ea typeface="Source Sans Pro" panose="020B0503030403020204" pitchFamily="34" charset="0"/>
                <a:hlinkClick r:id="rId5"/>
              </a:rPr>
              <a:t>Scientific journal color palettes</a:t>
            </a:r>
            <a:endParaRPr lang="en-US" sz="1800" dirty="0">
              <a:latin typeface="Source Sans Pro" panose="020B0503030403020204" pitchFamily="34" charset="0"/>
              <a:ea typeface="Source Sans Pro" panose="020B0503030403020204" pitchFamily="34" charset="0"/>
            </a:endParaRPr>
          </a:p>
          <a:p>
            <a:pPr lvl="1"/>
            <a:r>
              <a:rPr lang="en-US" sz="1400" dirty="0" err="1">
                <a:latin typeface="Source Sans Pro" panose="020B0503030403020204" pitchFamily="34" charset="0"/>
                <a:ea typeface="Source Sans Pro" panose="020B0503030403020204" pitchFamily="34" charset="0"/>
              </a:rPr>
              <a:t>install.packages</a:t>
            </a:r>
            <a:r>
              <a:rPr lang="en-US" sz="1400" dirty="0">
                <a:latin typeface="Source Sans Pro" panose="020B0503030403020204" pitchFamily="34" charset="0"/>
                <a:ea typeface="Source Sans Pro" panose="020B0503030403020204" pitchFamily="34" charset="0"/>
              </a:rPr>
              <a:t>(“</a:t>
            </a:r>
            <a:r>
              <a:rPr lang="en-US" sz="1400" dirty="0" err="1">
                <a:latin typeface="Source Sans Pro" panose="020B0503030403020204" pitchFamily="34" charset="0"/>
                <a:ea typeface="Source Sans Pro" panose="020B0503030403020204" pitchFamily="34" charset="0"/>
              </a:rPr>
              <a:t>ggsci</a:t>
            </a:r>
            <a:r>
              <a:rPr lang="en-US" sz="1400" dirty="0">
                <a:latin typeface="Source Sans Pro" panose="020B0503030403020204" pitchFamily="34" charset="0"/>
                <a:ea typeface="Source Sans Pro" panose="020B0503030403020204" pitchFamily="34" charset="0"/>
              </a:rPr>
              <a:t>”)</a:t>
            </a:r>
          </a:p>
          <a:p>
            <a:r>
              <a:rPr lang="en-US" sz="1800" dirty="0">
                <a:latin typeface="Source Sans Pro" panose="020B0503030403020204" pitchFamily="34" charset="0"/>
                <a:ea typeface="Source Sans Pro" panose="020B0503030403020204" pitchFamily="34" charset="0"/>
                <a:hlinkClick r:id="rId6"/>
              </a:rPr>
              <a:t>Wes Anderson color palettes</a:t>
            </a:r>
            <a:endParaRPr lang="en-US" sz="1800" dirty="0">
              <a:latin typeface="Source Sans Pro" panose="020B0503030403020204" pitchFamily="34" charset="0"/>
              <a:ea typeface="Source Sans Pro" panose="020B0503030403020204" pitchFamily="34" charset="0"/>
            </a:endParaRPr>
          </a:p>
          <a:p>
            <a:pPr lvl="1"/>
            <a:r>
              <a:rPr lang="en-US" sz="1400" dirty="0" err="1">
                <a:latin typeface="Source Sans Pro" panose="020B0503030403020204" pitchFamily="34" charset="0"/>
                <a:ea typeface="Source Sans Pro" panose="020B0503030403020204" pitchFamily="34" charset="0"/>
              </a:rPr>
              <a:t>install.packages</a:t>
            </a:r>
            <a:r>
              <a:rPr lang="en-US" sz="1400" dirty="0">
                <a:latin typeface="Source Sans Pro" panose="020B0503030403020204" pitchFamily="34" charset="0"/>
                <a:ea typeface="Source Sans Pro" panose="020B0503030403020204" pitchFamily="34" charset="0"/>
              </a:rPr>
              <a:t>(“</a:t>
            </a:r>
            <a:r>
              <a:rPr lang="en-US" sz="1400" dirty="0" err="1">
                <a:latin typeface="Source Sans Pro" panose="020B0503030403020204" pitchFamily="34" charset="0"/>
                <a:ea typeface="Source Sans Pro" panose="020B0503030403020204" pitchFamily="34" charset="0"/>
              </a:rPr>
              <a:t>wesanderson</a:t>
            </a:r>
            <a:r>
              <a:rPr lang="en-US" sz="1400" dirty="0">
                <a:latin typeface="Source Sans Pro" panose="020B0503030403020204" pitchFamily="34" charset="0"/>
                <a:ea typeface="Source Sans Pro" panose="020B0503030403020204" pitchFamily="34" charset="0"/>
              </a:rPr>
              <a:t>”)</a:t>
            </a:r>
          </a:p>
          <a:p>
            <a:r>
              <a:rPr lang="en-US" sz="1800" dirty="0">
                <a:latin typeface="Source Sans Pro" panose="020B0503030403020204" pitchFamily="34" charset="0"/>
                <a:ea typeface="Source Sans Pro" panose="020B0503030403020204" pitchFamily="34" charset="0"/>
                <a:hlinkClick r:id="rId7"/>
              </a:rPr>
              <a:t>R base color palettes</a:t>
            </a:r>
            <a:endParaRPr lang="en-US" sz="1800" dirty="0">
              <a:latin typeface="Source Sans Pro" panose="020B0503030403020204" pitchFamily="34" charset="0"/>
              <a:ea typeface="Source Sans Pro" panose="020B0503030403020204" pitchFamily="34" charset="0"/>
            </a:endParaRPr>
          </a:p>
          <a:p>
            <a:pPr lvl="1"/>
            <a:r>
              <a:rPr lang="en-US" sz="1400" dirty="0">
                <a:latin typeface="Source Sans Pro" panose="020B0503030403020204" pitchFamily="34" charset="0"/>
                <a:ea typeface="Source Sans Pro" panose="020B0503030403020204" pitchFamily="34" charset="0"/>
              </a:rPr>
              <a:t>Comes preloaded with R</a:t>
            </a:r>
          </a:p>
          <a:p>
            <a:r>
              <a:rPr lang="en-US" sz="1800" dirty="0">
                <a:latin typeface="Source Sans Pro" panose="020B0503030403020204" pitchFamily="34" charset="0"/>
                <a:ea typeface="Source Sans Pro" panose="020B0503030403020204" pitchFamily="34" charset="0"/>
                <a:hlinkClick r:id="rId8"/>
              </a:rPr>
              <a:t>R Charts color palettes</a:t>
            </a:r>
            <a:endParaRPr lang="en-US" sz="1800" dirty="0">
              <a:latin typeface="Source Sans Pro" panose="020B0503030403020204" pitchFamily="34" charset="0"/>
              <a:ea typeface="Source Sans Pro" panose="020B0503030403020204" pitchFamily="34" charset="0"/>
            </a:endParaRPr>
          </a:p>
        </p:txBody>
      </p:sp>
      <p:pic>
        <p:nvPicPr>
          <p:cNvPr id="5" name="Picture 4">
            <a:extLst>
              <a:ext uri="{FF2B5EF4-FFF2-40B4-BE49-F238E27FC236}">
                <a16:creationId xmlns:a16="http://schemas.microsoft.com/office/drawing/2014/main" id="{BAA85D7F-813D-690C-5F8A-8DADE5A2AF72}"/>
              </a:ext>
            </a:extLst>
          </p:cNvPr>
          <p:cNvPicPr>
            <a:picLocks noChangeAspect="1"/>
          </p:cNvPicPr>
          <p:nvPr/>
        </p:nvPicPr>
        <p:blipFill>
          <a:blip r:embed="rId9"/>
          <a:stretch>
            <a:fillRect/>
          </a:stretch>
        </p:blipFill>
        <p:spPr>
          <a:xfrm>
            <a:off x="2029176" y="3783685"/>
            <a:ext cx="5085647" cy="2636172"/>
          </a:xfrm>
          <a:prstGeom prst="rect">
            <a:avLst/>
          </a:prstGeom>
        </p:spPr>
      </p:pic>
    </p:spTree>
    <p:extLst>
      <p:ext uri="{BB962C8B-B14F-4D97-AF65-F5344CB8AC3E}">
        <p14:creationId xmlns:p14="http://schemas.microsoft.com/office/powerpoint/2010/main" val="28077984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B3019-1B0E-D4E0-0E76-77336F00AD54}"/>
              </a:ext>
            </a:extLst>
          </p:cNvPr>
          <p:cNvSpPr>
            <a:spLocks noGrp="1"/>
          </p:cNvSpPr>
          <p:nvPr>
            <p:ph type="title"/>
          </p:nvPr>
        </p:nvSpPr>
        <p:spPr>
          <a:xfrm>
            <a:off x="457200" y="74221"/>
            <a:ext cx="8229600" cy="1143000"/>
          </a:xfrm>
        </p:spPr>
        <p:txBody>
          <a:bodyPr>
            <a:normAutofit/>
          </a:bodyPr>
          <a:lstStyle/>
          <a:p>
            <a:r>
              <a:rPr lang="en-US" dirty="0"/>
              <a:t>Why Do We Use R?</a:t>
            </a:r>
          </a:p>
        </p:txBody>
      </p:sp>
      <p:sp>
        <p:nvSpPr>
          <p:cNvPr id="3" name="Content Placeholder 2">
            <a:extLst>
              <a:ext uri="{FF2B5EF4-FFF2-40B4-BE49-F238E27FC236}">
                <a16:creationId xmlns:a16="http://schemas.microsoft.com/office/drawing/2014/main" id="{78098230-03D0-A6DB-981B-5B882F8DA306}"/>
              </a:ext>
            </a:extLst>
          </p:cNvPr>
          <p:cNvSpPr>
            <a:spLocks noGrp="1"/>
          </p:cNvSpPr>
          <p:nvPr>
            <p:ph idx="1"/>
          </p:nvPr>
        </p:nvSpPr>
        <p:spPr>
          <a:xfrm>
            <a:off x="457200" y="1600200"/>
            <a:ext cx="8229600" cy="4769285"/>
          </a:xfrm>
        </p:spPr>
        <p:txBody>
          <a:bodyPr>
            <a:normAutofit fontScale="92500" lnSpcReduction="20000"/>
          </a:bodyPr>
          <a:lstStyle/>
          <a:p>
            <a:r>
              <a:rPr lang="en-US" dirty="0"/>
              <a:t>Free, open-source, cross-platform</a:t>
            </a:r>
          </a:p>
          <a:p>
            <a:pPr lvl="1"/>
            <a:r>
              <a:rPr lang="en-US" dirty="0"/>
              <a:t>Large community following with free resources</a:t>
            </a:r>
          </a:p>
          <a:p>
            <a:pPr lvl="1"/>
            <a:r>
              <a:rPr lang="en-US" dirty="0"/>
              <a:t>Open-sourced packages available @ </a:t>
            </a:r>
            <a:r>
              <a:rPr lang="en-US" dirty="0">
                <a:hlinkClick r:id="rId3"/>
              </a:rPr>
              <a:t>https://cran.r-project.org/</a:t>
            </a:r>
            <a:endParaRPr lang="en-US" dirty="0"/>
          </a:p>
          <a:p>
            <a:pPr lvl="1"/>
            <a:r>
              <a:rPr lang="en-US" dirty="0"/>
              <a:t>#help-datascience </a:t>
            </a:r>
          </a:p>
          <a:p>
            <a:r>
              <a:rPr lang="en-US" dirty="0"/>
              <a:t>Scripts and packages are easily reproducible</a:t>
            </a:r>
          </a:p>
          <a:p>
            <a:r>
              <a:rPr lang="en-US" dirty="0"/>
              <a:t>Flexibility in data handling</a:t>
            </a:r>
          </a:p>
          <a:p>
            <a:r>
              <a:rPr lang="en-US" dirty="0"/>
              <a:t>Designed with data analysis in mind</a:t>
            </a:r>
          </a:p>
          <a:p>
            <a:pPr lvl="1"/>
            <a:r>
              <a:rPr lang="en-US" dirty="0"/>
              <a:t>Able to import and create datasets</a:t>
            </a:r>
          </a:p>
          <a:p>
            <a:r>
              <a:rPr lang="en-US" dirty="0"/>
              <a:t>The user retains ultimate control over their data!</a:t>
            </a:r>
          </a:p>
          <a:p>
            <a:endParaRPr lang="en-US" dirty="0"/>
          </a:p>
        </p:txBody>
      </p:sp>
      <p:pic>
        <p:nvPicPr>
          <p:cNvPr id="5" name="Graphic 4" descr="Line arrow: Straight with solid fill">
            <a:extLst>
              <a:ext uri="{FF2B5EF4-FFF2-40B4-BE49-F238E27FC236}">
                <a16:creationId xmlns:a16="http://schemas.microsoft.com/office/drawing/2014/main" id="{B0008EDF-B84B-2589-0E6A-F5B8CD6BC2F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183676" y="2603847"/>
            <a:ext cx="1380995" cy="1380995"/>
          </a:xfrm>
          <a:prstGeom prst="rect">
            <a:avLst/>
          </a:prstGeom>
        </p:spPr>
      </p:pic>
    </p:spTree>
    <p:extLst>
      <p:ext uri="{BB962C8B-B14F-4D97-AF65-F5344CB8AC3E}">
        <p14:creationId xmlns:p14="http://schemas.microsoft.com/office/powerpoint/2010/main" val="3694677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42" presetClass="path" presetSubtype="0" repeatCount="indefinite" accel="50000" decel="50000" fill="hold" nodeType="withEffect">
                                  <p:stCondLst>
                                    <p:cond delay="0"/>
                                  </p:stCondLst>
                                  <p:childTnLst>
                                    <p:animMotion origin="layout" path="M -1.11111E-6 2.96296E-6 L -0.34062 -0.00139 " pathEditMode="relative" rAng="0" ptsTypes="AA">
                                      <p:cBhvr>
                                        <p:cTn id="8" dur="2000" fill="hold"/>
                                        <p:tgtEl>
                                          <p:spTgt spid="5"/>
                                        </p:tgtEl>
                                        <p:attrNameLst>
                                          <p:attrName>ppt_x</p:attrName>
                                          <p:attrName>ppt_y</p:attrName>
                                        </p:attrNameLst>
                                      </p:cBhvr>
                                      <p:rCtr x="-17031" y="-69"/>
                                    </p:animMotion>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838EB-5EAC-9A2A-6E3C-3C16981E0FED}"/>
              </a:ext>
            </a:extLst>
          </p:cNvPr>
          <p:cNvSpPr>
            <a:spLocks noGrp="1"/>
          </p:cNvSpPr>
          <p:nvPr>
            <p:ph type="title"/>
          </p:nvPr>
        </p:nvSpPr>
        <p:spPr>
          <a:xfrm>
            <a:off x="457200" y="103188"/>
            <a:ext cx="8229600" cy="1143000"/>
          </a:xfrm>
        </p:spPr>
        <p:txBody>
          <a:bodyPr/>
          <a:lstStyle/>
          <a:p>
            <a:r>
              <a:rPr lang="en-US" dirty="0"/>
              <a:t>ggplot2 Challenge</a:t>
            </a:r>
          </a:p>
        </p:txBody>
      </p:sp>
      <p:pic>
        <p:nvPicPr>
          <p:cNvPr id="6" name="Picture 5" descr="A picture containing text, screenshot, plot, diagram&#10;&#10;Description automatically generated">
            <a:extLst>
              <a:ext uri="{FF2B5EF4-FFF2-40B4-BE49-F238E27FC236}">
                <a16:creationId xmlns:a16="http://schemas.microsoft.com/office/drawing/2014/main" id="{101DB08F-64EE-B1F8-21C3-6DFF698609DC}"/>
              </a:ext>
            </a:extLst>
          </p:cNvPr>
          <p:cNvPicPr>
            <a:picLocks noChangeAspect="1"/>
          </p:cNvPicPr>
          <p:nvPr/>
        </p:nvPicPr>
        <p:blipFill>
          <a:blip r:embed="rId3"/>
          <a:stretch>
            <a:fillRect/>
          </a:stretch>
        </p:blipFill>
        <p:spPr>
          <a:xfrm>
            <a:off x="539479" y="1843588"/>
            <a:ext cx="8147321" cy="4160528"/>
          </a:xfrm>
          <a:prstGeom prst="rect">
            <a:avLst/>
          </a:prstGeom>
        </p:spPr>
      </p:pic>
    </p:spTree>
    <p:extLst>
      <p:ext uri="{BB962C8B-B14F-4D97-AF65-F5344CB8AC3E}">
        <p14:creationId xmlns:p14="http://schemas.microsoft.com/office/powerpoint/2010/main" val="16199861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89373-A9F4-7EC7-220C-63D38298800C}"/>
              </a:ext>
            </a:extLst>
          </p:cNvPr>
          <p:cNvSpPr>
            <a:spLocks noGrp="1"/>
          </p:cNvSpPr>
          <p:nvPr>
            <p:ph type="title"/>
          </p:nvPr>
        </p:nvSpPr>
        <p:spPr>
          <a:xfrm>
            <a:off x="457200" y="107366"/>
            <a:ext cx="8229600" cy="1143000"/>
          </a:xfrm>
        </p:spPr>
        <p:txBody>
          <a:bodyPr/>
          <a:lstStyle/>
          <a:p>
            <a:r>
              <a:rPr lang="en-US" dirty="0"/>
              <a:t>Helpful Websites &amp; Resources</a:t>
            </a:r>
          </a:p>
        </p:txBody>
      </p:sp>
      <p:sp>
        <p:nvSpPr>
          <p:cNvPr id="3" name="Content Placeholder 2">
            <a:extLst>
              <a:ext uri="{FF2B5EF4-FFF2-40B4-BE49-F238E27FC236}">
                <a16:creationId xmlns:a16="http://schemas.microsoft.com/office/drawing/2014/main" id="{8E76F836-4FFC-BDDF-ED41-875BE9ACA565}"/>
              </a:ext>
            </a:extLst>
          </p:cNvPr>
          <p:cNvSpPr>
            <a:spLocks noGrp="1"/>
          </p:cNvSpPr>
          <p:nvPr>
            <p:ph idx="1"/>
          </p:nvPr>
        </p:nvSpPr>
        <p:spPr/>
        <p:txBody>
          <a:bodyPr>
            <a:normAutofit fontScale="77500" lnSpcReduction="20000"/>
          </a:bodyPr>
          <a:lstStyle/>
          <a:p>
            <a:r>
              <a:rPr lang="en-US" dirty="0">
                <a:hlinkClick r:id="rId2"/>
              </a:rPr>
              <a:t>https://ggplot2.tidyverse.org/</a:t>
            </a:r>
            <a:endParaRPr lang="en-US" dirty="0"/>
          </a:p>
          <a:p>
            <a:r>
              <a:rPr lang="en-US" dirty="0">
                <a:hlinkClick r:id="rId3"/>
              </a:rPr>
              <a:t>https://ggplot2-book.org/index.html</a:t>
            </a:r>
            <a:endParaRPr lang="en-US" dirty="0"/>
          </a:p>
          <a:p>
            <a:r>
              <a:rPr lang="en-US" dirty="0">
                <a:hlinkClick r:id="rId4"/>
              </a:rPr>
              <a:t>https://www.sharpsightlabs.com/blog/ggplot2-tutorial/</a:t>
            </a:r>
            <a:endParaRPr lang="en-US" dirty="0"/>
          </a:p>
          <a:p>
            <a:r>
              <a:rPr lang="en-US" dirty="0">
                <a:hlinkClick r:id="rId5"/>
              </a:rPr>
              <a:t>https://www.rdocumentation.org/packages/ggplot2/versions/3.3.5</a:t>
            </a:r>
            <a:endParaRPr lang="en-US" dirty="0"/>
          </a:p>
          <a:p>
            <a:r>
              <a:rPr lang="en-US" dirty="0">
                <a:hlinkClick r:id="rId6"/>
              </a:rPr>
              <a:t>https://stackoverflow.com/</a:t>
            </a:r>
            <a:endParaRPr lang="en-US" dirty="0"/>
          </a:p>
          <a:p>
            <a:r>
              <a:rPr lang="en-US" dirty="0">
                <a:hlinkClick r:id="rId7"/>
              </a:rPr>
              <a:t>https://cran.r-project.org/web/packages/ggplot2/ggplot2.pdf</a:t>
            </a:r>
            <a:endParaRPr lang="en-US" dirty="0"/>
          </a:p>
          <a:p>
            <a:r>
              <a:rPr lang="en-US" dirty="0">
                <a:hlinkClick r:id="rId8"/>
              </a:rPr>
              <a:t>https://datacarpentry.org/R-ecology-lesson/04-visualization-ggplot2.html</a:t>
            </a:r>
            <a:endParaRPr lang="en-US" dirty="0"/>
          </a:p>
          <a:p>
            <a:r>
              <a:rPr lang="en-US" dirty="0"/>
              <a:t>Slack </a:t>
            </a:r>
            <a:r>
              <a:rPr lang="en-US" b="1" dirty="0"/>
              <a:t>→</a:t>
            </a:r>
            <a:r>
              <a:rPr lang="en-US" dirty="0"/>
              <a:t> #help-datascience</a:t>
            </a:r>
          </a:p>
          <a:p>
            <a:endParaRPr lang="en-US" dirty="0"/>
          </a:p>
        </p:txBody>
      </p:sp>
    </p:spTree>
    <p:extLst>
      <p:ext uri="{BB962C8B-B14F-4D97-AF65-F5344CB8AC3E}">
        <p14:creationId xmlns:p14="http://schemas.microsoft.com/office/powerpoint/2010/main" val="767390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repeatCount="indefinite" fill="remove" nodeType="withEffect">
                                  <p:stCondLst>
                                    <p:cond delay="0"/>
                                  </p:stCondLst>
                                  <p:childTnLst>
                                    <p:animClr clrSpc="rgb" dir="cw">
                                      <p:cBhvr override="childStyle">
                                        <p:cTn id="6" dur="250" autoRev="1" fill="remove"/>
                                        <p:tgtEl>
                                          <p:spTgt spid="3">
                                            <p:txEl>
                                              <p:pRg st="7" end="7"/>
                                            </p:txEl>
                                          </p:spTgt>
                                        </p:tgtEl>
                                        <p:attrNameLst>
                                          <p:attrName>style.color</p:attrName>
                                        </p:attrNameLst>
                                      </p:cBhvr>
                                      <p:to>
                                        <a:schemeClr val="accent2"/>
                                      </p:to>
                                    </p:animClr>
                                    <p:animClr clrSpc="rgb" dir="cw">
                                      <p:cBhvr>
                                        <p:cTn id="7" dur="250" autoRev="1" fill="remove"/>
                                        <p:tgtEl>
                                          <p:spTgt spid="3">
                                            <p:txEl>
                                              <p:pRg st="7" end="7"/>
                                            </p:txEl>
                                          </p:spTgt>
                                        </p:tgtEl>
                                        <p:attrNameLst>
                                          <p:attrName>fillcolor</p:attrName>
                                        </p:attrNameLst>
                                      </p:cBhvr>
                                      <p:to>
                                        <a:schemeClr val="accent2"/>
                                      </p:to>
                                    </p:animClr>
                                    <p:set>
                                      <p:cBhvr>
                                        <p:cTn id="8" dur="250" autoRev="1" fill="remove"/>
                                        <p:tgtEl>
                                          <p:spTgt spid="3">
                                            <p:txEl>
                                              <p:pRg st="7" end="7"/>
                                            </p:txEl>
                                          </p:spTgt>
                                        </p:tgtEl>
                                        <p:attrNameLst>
                                          <p:attrName>fill.type</p:attrName>
                                        </p:attrNameLst>
                                      </p:cBhvr>
                                      <p:to>
                                        <p:strVal val="solid"/>
                                      </p:to>
                                    </p:set>
                                    <p:set>
                                      <p:cBhvr>
                                        <p:cTn id="9" dur="250" autoRev="1" fill="remove"/>
                                        <p:tgtEl>
                                          <p:spTgt spid="3">
                                            <p:txEl>
                                              <p:pRg st="7" end="7"/>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658FB97-79FD-3EF9-6376-04E6E0FDC828}"/>
              </a:ext>
            </a:extLst>
          </p:cNvPr>
          <p:cNvPicPr>
            <a:picLocks noChangeAspect="1"/>
          </p:cNvPicPr>
          <p:nvPr/>
        </p:nvPicPr>
        <p:blipFill rotWithShape="1">
          <a:blip r:embed="rId3"/>
          <a:srcRect l="1" r="-11" b="-1"/>
          <a:stretch/>
        </p:blipFill>
        <p:spPr>
          <a:xfrm>
            <a:off x="0" y="1474104"/>
            <a:ext cx="9156751" cy="4829714"/>
          </a:xfrm>
          <a:prstGeom prst="rect">
            <a:avLst/>
          </a:prstGeom>
        </p:spPr>
      </p:pic>
      <p:sp>
        <p:nvSpPr>
          <p:cNvPr id="4" name="Rectangle 3">
            <a:extLst>
              <a:ext uri="{FF2B5EF4-FFF2-40B4-BE49-F238E27FC236}">
                <a16:creationId xmlns:a16="http://schemas.microsoft.com/office/drawing/2014/main" id="{A3FFD77D-8D37-097D-4609-00C8518F28A7}"/>
              </a:ext>
            </a:extLst>
          </p:cNvPr>
          <p:cNvSpPr/>
          <p:nvPr/>
        </p:nvSpPr>
        <p:spPr>
          <a:xfrm>
            <a:off x="5763683" y="4383616"/>
            <a:ext cx="3316817" cy="1807633"/>
          </a:xfrm>
          <a:prstGeom prst="rect">
            <a:avLst/>
          </a:prstGeom>
          <a:solidFill>
            <a:srgbClr val="0F0F0F"/>
          </a:solidFill>
          <a:ln>
            <a:solidFill>
              <a:srgbClr val="0F0F0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rgbClr val="92D050"/>
                </a:solidFill>
              </a:rPr>
              <a:t>The </a:t>
            </a:r>
            <a:r>
              <a:rPr lang="en-US" sz="1400" b="1" u="sng" dirty="0">
                <a:solidFill>
                  <a:srgbClr val="92D050"/>
                </a:solidFill>
              </a:rPr>
              <a:t>Files</a:t>
            </a:r>
            <a:r>
              <a:rPr lang="en-US" sz="1400" b="1" dirty="0">
                <a:solidFill>
                  <a:srgbClr val="92D050"/>
                </a:solidFill>
              </a:rPr>
              <a:t> </a:t>
            </a:r>
            <a:r>
              <a:rPr lang="en-US" sz="1400" dirty="0">
                <a:solidFill>
                  <a:srgbClr val="92D050"/>
                </a:solidFill>
              </a:rPr>
              <a:t>tab shows all your files and folders in your default workspace, much like Windows Explorer/Finder. </a:t>
            </a:r>
          </a:p>
          <a:p>
            <a:pPr algn="ctr"/>
            <a:r>
              <a:rPr lang="en-US" sz="1400" dirty="0">
                <a:solidFill>
                  <a:srgbClr val="92D050"/>
                </a:solidFill>
              </a:rPr>
              <a:t>The </a:t>
            </a:r>
            <a:r>
              <a:rPr lang="en-US" sz="1400" b="1" u="sng" dirty="0">
                <a:solidFill>
                  <a:srgbClr val="92D050"/>
                </a:solidFill>
              </a:rPr>
              <a:t>Plots</a:t>
            </a:r>
            <a:r>
              <a:rPr lang="en-US" sz="1400" b="1" dirty="0">
                <a:solidFill>
                  <a:srgbClr val="92D050"/>
                </a:solidFill>
              </a:rPr>
              <a:t> </a:t>
            </a:r>
            <a:r>
              <a:rPr lang="en-US" sz="1400" dirty="0">
                <a:solidFill>
                  <a:srgbClr val="92D050"/>
                </a:solidFill>
              </a:rPr>
              <a:t>tab shows you all of your graphs.</a:t>
            </a:r>
          </a:p>
          <a:p>
            <a:pPr algn="ctr"/>
            <a:r>
              <a:rPr lang="en-US" sz="1400" dirty="0">
                <a:solidFill>
                  <a:srgbClr val="92D050"/>
                </a:solidFill>
              </a:rPr>
              <a:t>The </a:t>
            </a:r>
            <a:r>
              <a:rPr lang="en-US" sz="1400" b="1" u="sng" dirty="0">
                <a:solidFill>
                  <a:srgbClr val="92D050"/>
                </a:solidFill>
              </a:rPr>
              <a:t>Packages</a:t>
            </a:r>
            <a:r>
              <a:rPr lang="en-US" sz="1400" dirty="0">
                <a:solidFill>
                  <a:srgbClr val="92D050"/>
                </a:solidFill>
              </a:rPr>
              <a:t> tab will list a series of packages or add-ons needed to run specific processes. </a:t>
            </a:r>
          </a:p>
          <a:p>
            <a:pPr algn="ctr"/>
            <a:r>
              <a:rPr lang="en-US" sz="1400" b="1" u="sng" dirty="0">
                <a:solidFill>
                  <a:srgbClr val="92D050"/>
                </a:solidFill>
              </a:rPr>
              <a:t>Help</a:t>
            </a:r>
            <a:r>
              <a:rPr lang="en-US" sz="1400" b="1" dirty="0">
                <a:solidFill>
                  <a:srgbClr val="92D050"/>
                </a:solidFill>
              </a:rPr>
              <a:t> </a:t>
            </a:r>
            <a:r>
              <a:rPr lang="en-US" sz="1400" dirty="0">
                <a:solidFill>
                  <a:srgbClr val="92D050"/>
                </a:solidFill>
              </a:rPr>
              <a:t>tab -&gt; If you need additional help</a:t>
            </a:r>
          </a:p>
        </p:txBody>
      </p:sp>
      <p:sp>
        <p:nvSpPr>
          <p:cNvPr id="5" name="TextBox 4">
            <a:extLst>
              <a:ext uri="{FF2B5EF4-FFF2-40B4-BE49-F238E27FC236}">
                <a16:creationId xmlns:a16="http://schemas.microsoft.com/office/drawing/2014/main" id="{814A0D86-1D25-6A8B-911E-FF4C7092A763}"/>
              </a:ext>
            </a:extLst>
          </p:cNvPr>
          <p:cNvSpPr txBox="1"/>
          <p:nvPr/>
        </p:nvSpPr>
        <p:spPr>
          <a:xfrm>
            <a:off x="260350" y="5355168"/>
            <a:ext cx="5077883" cy="338554"/>
          </a:xfrm>
          <a:prstGeom prst="rect">
            <a:avLst/>
          </a:prstGeom>
          <a:noFill/>
        </p:spPr>
        <p:txBody>
          <a:bodyPr wrap="square" rtlCol="0">
            <a:spAutoFit/>
          </a:bodyPr>
          <a:lstStyle/>
          <a:p>
            <a:r>
              <a:rPr lang="en-US" sz="1600" dirty="0">
                <a:solidFill>
                  <a:srgbClr val="92D050"/>
                </a:solidFill>
              </a:rPr>
              <a:t>The </a:t>
            </a:r>
            <a:r>
              <a:rPr lang="en-US" sz="1600" b="1" u="sng" dirty="0">
                <a:solidFill>
                  <a:srgbClr val="92D050"/>
                </a:solidFill>
              </a:rPr>
              <a:t>Console</a:t>
            </a:r>
            <a:r>
              <a:rPr lang="en-US" sz="1600" dirty="0">
                <a:solidFill>
                  <a:srgbClr val="92D050"/>
                </a:solidFill>
              </a:rPr>
              <a:t> is where you type commands and see output.</a:t>
            </a:r>
          </a:p>
        </p:txBody>
      </p:sp>
      <p:sp>
        <p:nvSpPr>
          <p:cNvPr id="6" name="TextBox 5">
            <a:extLst>
              <a:ext uri="{FF2B5EF4-FFF2-40B4-BE49-F238E27FC236}">
                <a16:creationId xmlns:a16="http://schemas.microsoft.com/office/drawing/2014/main" id="{82A73B15-7D63-CC7A-72B0-6BFFCB4CAB5D}"/>
              </a:ext>
            </a:extLst>
          </p:cNvPr>
          <p:cNvSpPr txBox="1"/>
          <p:nvPr/>
        </p:nvSpPr>
        <p:spPr>
          <a:xfrm>
            <a:off x="5793317" y="2556649"/>
            <a:ext cx="3251200" cy="738664"/>
          </a:xfrm>
          <a:prstGeom prst="rect">
            <a:avLst/>
          </a:prstGeom>
          <a:solidFill>
            <a:srgbClr val="0F0F0F"/>
          </a:solidFill>
        </p:spPr>
        <p:txBody>
          <a:bodyPr wrap="square" rtlCol="0">
            <a:spAutoFit/>
          </a:bodyPr>
          <a:lstStyle/>
          <a:p>
            <a:pPr algn="ctr"/>
            <a:r>
              <a:rPr lang="en-US" sz="1400" dirty="0">
                <a:solidFill>
                  <a:srgbClr val="92D050"/>
                </a:solidFill>
              </a:rPr>
              <a:t>The </a:t>
            </a:r>
            <a:r>
              <a:rPr lang="en-US" sz="1400" b="1" u="sng" dirty="0">
                <a:solidFill>
                  <a:srgbClr val="92D050"/>
                </a:solidFill>
              </a:rPr>
              <a:t>Workspace</a:t>
            </a:r>
            <a:r>
              <a:rPr lang="en-US" sz="1400" dirty="0">
                <a:solidFill>
                  <a:srgbClr val="92D050"/>
                </a:solidFill>
              </a:rPr>
              <a:t> tab displays all active objects. The </a:t>
            </a:r>
            <a:r>
              <a:rPr lang="en-US" sz="1400" b="1" u="sng" dirty="0">
                <a:solidFill>
                  <a:srgbClr val="92D050"/>
                </a:solidFill>
              </a:rPr>
              <a:t>History</a:t>
            </a:r>
            <a:r>
              <a:rPr lang="en-US" sz="1400" dirty="0">
                <a:solidFill>
                  <a:srgbClr val="92D050"/>
                </a:solidFill>
              </a:rPr>
              <a:t> tab shows a list of commands that have been used so far.</a:t>
            </a:r>
          </a:p>
        </p:txBody>
      </p:sp>
      <p:sp>
        <p:nvSpPr>
          <p:cNvPr id="7" name="TextBox 6">
            <a:extLst>
              <a:ext uri="{FF2B5EF4-FFF2-40B4-BE49-F238E27FC236}">
                <a16:creationId xmlns:a16="http://schemas.microsoft.com/office/drawing/2014/main" id="{A1051FF7-9CC0-0A3E-9C91-950708AEEA13}"/>
              </a:ext>
            </a:extLst>
          </p:cNvPr>
          <p:cNvSpPr txBox="1"/>
          <p:nvPr/>
        </p:nvSpPr>
        <p:spPr>
          <a:xfrm>
            <a:off x="904591" y="2495313"/>
            <a:ext cx="3346450" cy="1815882"/>
          </a:xfrm>
          <a:prstGeom prst="rect">
            <a:avLst/>
          </a:prstGeom>
          <a:solidFill>
            <a:srgbClr val="0F0F0F"/>
          </a:solidFill>
        </p:spPr>
        <p:txBody>
          <a:bodyPr wrap="square" rtlCol="0">
            <a:spAutoFit/>
          </a:bodyPr>
          <a:lstStyle/>
          <a:p>
            <a:pPr algn="ctr"/>
            <a:r>
              <a:rPr lang="en-US" sz="1400" dirty="0">
                <a:solidFill>
                  <a:srgbClr val="92D050"/>
                </a:solidFill>
              </a:rPr>
              <a:t>The </a:t>
            </a:r>
            <a:r>
              <a:rPr lang="en-US" sz="1400" b="1" u="sng" dirty="0">
                <a:solidFill>
                  <a:srgbClr val="92D050"/>
                </a:solidFill>
              </a:rPr>
              <a:t>Source</a:t>
            </a:r>
            <a:r>
              <a:rPr lang="en-US" sz="1400" dirty="0">
                <a:solidFill>
                  <a:srgbClr val="92D050"/>
                </a:solidFill>
              </a:rPr>
              <a:t> window is where you can keep track of your code and comments for your R Script. </a:t>
            </a:r>
          </a:p>
          <a:p>
            <a:endParaRPr lang="en-US" sz="1400" dirty="0">
              <a:solidFill>
                <a:srgbClr val="92D050"/>
              </a:solidFill>
            </a:endParaRPr>
          </a:p>
          <a:p>
            <a:r>
              <a:rPr lang="en-US" sz="1400" dirty="0">
                <a:solidFill>
                  <a:srgbClr val="92D050"/>
                </a:solidFill>
              </a:rPr>
              <a:t>You can execute commands from this screen using the following hot keys:</a:t>
            </a:r>
          </a:p>
          <a:p>
            <a:r>
              <a:rPr lang="en-US" sz="1400" dirty="0">
                <a:solidFill>
                  <a:srgbClr val="92D050"/>
                </a:solidFill>
              </a:rPr>
              <a:t>PC: Ctrl + Enter</a:t>
            </a:r>
          </a:p>
          <a:p>
            <a:r>
              <a:rPr lang="en-US" sz="1400" dirty="0">
                <a:solidFill>
                  <a:srgbClr val="92D050"/>
                </a:solidFill>
              </a:rPr>
              <a:t>Mac: Command + Enter</a:t>
            </a:r>
          </a:p>
        </p:txBody>
      </p:sp>
      <p:sp>
        <p:nvSpPr>
          <p:cNvPr id="9" name="TextBox 8">
            <a:extLst>
              <a:ext uri="{FF2B5EF4-FFF2-40B4-BE49-F238E27FC236}">
                <a16:creationId xmlns:a16="http://schemas.microsoft.com/office/drawing/2014/main" id="{DF31F42B-6186-1757-3058-56427C595321}"/>
              </a:ext>
            </a:extLst>
          </p:cNvPr>
          <p:cNvSpPr txBox="1"/>
          <p:nvPr/>
        </p:nvSpPr>
        <p:spPr>
          <a:xfrm>
            <a:off x="313267" y="215900"/>
            <a:ext cx="8428566" cy="923330"/>
          </a:xfrm>
          <a:prstGeom prst="rect">
            <a:avLst/>
          </a:prstGeom>
          <a:noFill/>
        </p:spPr>
        <p:txBody>
          <a:bodyPr wrap="square" rtlCol="0">
            <a:spAutoFit/>
          </a:bodyPr>
          <a:lstStyle/>
          <a:p>
            <a:pPr algn="ctr"/>
            <a:r>
              <a:rPr lang="en-US" sz="5400" dirty="0">
                <a:latin typeface="Arial" panose="020B0604020202020204" pitchFamily="34" charset="0"/>
                <a:cs typeface="Arial" panose="020B0604020202020204" pitchFamily="34" charset="0"/>
              </a:rPr>
              <a:t>R Studio Layout</a:t>
            </a:r>
          </a:p>
        </p:txBody>
      </p:sp>
    </p:spTree>
    <p:extLst>
      <p:ext uri="{BB962C8B-B14F-4D97-AF65-F5344CB8AC3E}">
        <p14:creationId xmlns:p14="http://schemas.microsoft.com/office/powerpoint/2010/main" val="189163836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6" presetClass="emph" presetSubtype="0" repeatCount="indefinite" fill="hold" nodeType="clickEffect">
                                  <p:stCondLst>
                                    <p:cond delay="0"/>
                                  </p:stCondLst>
                                  <p:childTnLst>
                                    <p:animEffect transition="out" filter="fade">
                                      <p:cBhvr>
                                        <p:cTn id="22" dur="2000" tmFilter="0, 0; .2, .5; .8, .5; 1, 0"/>
                                        <p:tgtEl>
                                          <p:spTgt spid="7">
                                            <p:txEl>
                                              <p:pRg st="3" end="3"/>
                                            </p:txEl>
                                          </p:spTgt>
                                        </p:tgtEl>
                                      </p:cBhvr>
                                    </p:animEffect>
                                    <p:animScale>
                                      <p:cBhvr>
                                        <p:cTn id="23" dur="1000" autoRev="1" fill="hold"/>
                                        <p:tgtEl>
                                          <p:spTgt spid="7">
                                            <p:txEl>
                                              <p:pRg st="3" end="3"/>
                                            </p:txEl>
                                          </p:spTgt>
                                        </p:tgtEl>
                                      </p:cBhvr>
                                      <p:by x="105000" y="105000"/>
                                    </p:animScale>
                                  </p:childTnLst>
                                </p:cTn>
                              </p:par>
                              <p:par>
                                <p:cTn id="24" presetID="26" presetClass="emph" presetSubtype="0" repeatCount="indefinite" fill="hold" nodeType="withEffect">
                                  <p:stCondLst>
                                    <p:cond delay="0"/>
                                  </p:stCondLst>
                                  <p:childTnLst>
                                    <p:animEffect transition="out" filter="fade">
                                      <p:cBhvr>
                                        <p:cTn id="25" dur="2000" tmFilter="0, 0; .2, .5; .8, .5; 1, 0"/>
                                        <p:tgtEl>
                                          <p:spTgt spid="7">
                                            <p:txEl>
                                              <p:pRg st="4" end="4"/>
                                            </p:txEl>
                                          </p:spTgt>
                                        </p:tgtEl>
                                      </p:cBhvr>
                                    </p:animEffect>
                                    <p:animScale>
                                      <p:cBhvr>
                                        <p:cTn id="26" dur="1000" autoRev="1" fill="hold"/>
                                        <p:tgtEl>
                                          <p:spTgt spid="7">
                                            <p:txEl>
                                              <p:pRg st="4" end="4"/>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6CBFA-F472-84BA-CE92-E6C328AF5ACC}"/>
              </a:ext>
            </a:extLst>
          </p:cNvPr>
          <p:cNvSpPr>
            <a:spLocks noGrp="1"/>
          </p:cNvSpPr>
          <p:nvPr>
            <p:ph type="title"/>
          </p:nvPr>
        </p:nvSpPr>
        <p:spPr/>
        <p:txBody>
          <a:bodyPr/>
          <a:lstStyle/>
          <a:p>
            <a:r>
              <a:rPr lang="en-US" dirty="0"/>
              <a:t>R Studio Layout</a:t>
            </a:r>
          </a:p>
        </p:txBody>
      </p:sp>
      <p:sp>
        <p:nvSpPr>
          <p:cNvPr id="3" name="Content Placeholder 2">
            <a:extLst>
              <a:ext uri="{FF2B5EF4-FFF2-40B4-BE49-F238E27FC236}">
                <a16:creationId xmlns:a16="http://schemas.microsoft.com/office/drawing/2014/main" id="{AAD4867D-701D-B5F2-D5A0-0014E71EA061}"/>
              </a:ext>
            </a:extLst>
          </p:cNvPr>
          <p:cNvSpPr>
            <a:spLocks noGrp="1"/>
          </p:cNvSpPr>
          <p:nvPr>
            <p:ph idx="1"/>
          </p:nvPr>
        </p:nvSpPr>
        <p:spPr>
          <a:xfrm>
            <a:off x="93137" y="1600200"/>
            <a:ext cx="8953500" cy="4656667"/>
          </a:xfrm>
        </p:spPr>
        <p:txBody>
          <a:bodyPr>
            <a:normAutofit/>
          </a:bodyPr>
          <a:lstStyle/>
          <a:p>
            <a:r>
              <a:rPr lang="en-US" sz="2800" b="1" u="sng" dirty="0"/>
              <a:t>Source window</a:t>
            </a:r>
            <a:r>
              <a:rPr lang="en-US" sz="2800" dirty="0"/>
              <a:t> – keeps track of user code &amp; comments</a:t>
            </a:r>
          </a:p>
          <a:p>
            <a:pPr lvl="1"/>
            <a:r>
              <a:rPr lang="en-US" sz="2400" dirty="0"/>
              <a:t>Create a new R script (see image below): </a:t>
            </a:r>
          </a:p>
          <a:p>
            <a:pPr lvl="2"/>
            <a:r>
              <a:rPr lang="en-US" sz="2000" dirty="0"/>
              <a:t>File &gt; New &gt; R Script</a:t>
            </a:r>
          </a:p>
          <a:p>
            <a:pPr lvl="2"/>
            <a:r>
              <a:rPr lang="en-US" sz="2000" dirty="0"/>
              <a:t>Click on icon with “+” sign &gt; Select “R Script”</a:t>
            </a:r>
          </a:p>
          <a:p>
            <a:pPr lvl="2"/>
            <a:r>
              <a:rPr lang="en-US" sz="2000" dirty="0"/>
              <a:t>Ctrl + Shift + N</a:t>
            </a:r>
          </a:p>
          <a:p>
            <a:pPr marL="457200" lvl="1" indent="0" algn="ctr">
              <a:buNone/>
            </a:pPr>
            <a:r>
              <a:rPr lang="en-US" sz="3600" b="1" dirty="0"/>
              <a:t>Always save your work!</a:t>
            </a:r>
          </a:p>
        </p:txBody>
      </p:sp>
      <p:grpSp>
        <p:nvGrpSpPr>
          <p:cNvPr id="7" name="Group 6">
            <a:extLst>
              <a:ext uri="{FF2B5EF4-FFF2-40B4-BE49-F238E27FC236}">
                <a16:creationId xmlns:a16="http://schemas.microsoft.com/office/drawing/2014/main" id="{A1D4D631-9458-0AC3-5235-C1A6E6D7E9C1}"/>
              </a:ext>
            </a:extLst>
          </p:cNvPr>
          <p:cNvGrpSpPr/>
          <p:nvPr/>
        </p:nvGrpSpPr>
        <p:grpSpPr>
          <a:xfrm>
            <a:off x="1609394" y="4458116"/>
            <a:ext cx="6236110" cy="1907686"/>
            <a:chOff x="2036234" y="2643147"/>
            <a:chExt cx="5137812" cy="1571706"/>
          </a:xfrm>
        </p:grpSpPr>
        <p:pic>
          <p:nvPicPr>
            <p:cNvPr id="5" name="Picture 4">
              <a:extLst>
                <a:ext uri="{FF2B5EF4-FFF2-40B4-BE49-F238E27FC236}">
                  <a16:creationId xmlns:a16="http://schemas.microsoft.com/office/drawing/2014/main" id="{09DF8655-43E0-63C5-B5D0-66D592D48E84}"/>
                </a:ext>
              </a:extLst>
            </p:cNvPr>
            <p:cNvPicPr>
              <a:picLocks noChangeAspect="1"/>
            </p:cNvPicPr>
            <p:nvPr/>
          </p:nvPicPr>
          <p:blipFill rotWithShape="1">
            <a:blip r:embed="rId2"/>
            <a:srcRect l="1274"/>
            <a:stretch/>
          </p:blipFill>
          <p:spPr>
            <a:xfrm>
              <a:off x="2036234" y="2643147"/>
              <a:ext cx="5137812" cy="1571706"/>
            </a:xfrm>
            <a:prstGeom prst="rect">
              <a:avLst/>
            </a:prstGeom>
          </p:spPr>
        </p:pic>
        <p:sp>
          <p:nvSpPr>
            <p:cNvPr id="6" name="Rectangle 5">
              <a:extLst>
                <a:ext uri="{FF2B5EF4-FFF2-40B4-BE49-F238E27FC236}">
                  <a16:creationId xmlns:a16="http://schemas.microsoft.com/office/drawing/2014/main" id="{663136C9-8A60-FB99-E55C-8398130C8257}"/>
                </a:ext>
              </a:extLst>
            </p:cNvPr>
            <p:cNvSpPr/>
            <p:nvPr/>
          </p:nvSpPr>
          <p:spPr>
            <a:xfrm>
              <a:off x="5020733" y="3069167"/>
              <a:ext cx="2070100" cy="241300"/>
            </a:xfrm>
            <a:prstGeom prst="rect">
              <a:avLst/>
            </a:prstGeom>
            <a:noFill/>
            <a:ln w="571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338170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6" presetClass="emph" presetSubtype="0" fill="hold" nodeType="withEffect">
                                  <p:stCondLst>
                                    <p:cond delay="0"/>
                                  </p:stCondLst>
                                  <p:childTnLst>
                                    <p:animScale>
                                      <p:cBhvr>
                                        <p:cTn id="20" dur="2000" fill="hold"/>
                                        <p:tgtEl>
                                          <p:spTgt spid="3">
                                            <p:txEl>
                                              <p:pRg st="5" end="5"/>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B6CBFA-F472-84BA-CE92-E6C328AF5ACC}"/>
              </a:ext>
            </a:extLst>
          </p:cNvPr>
          <p:cNvSpPr>
            <a:spLocks noGrp="1"/>
          </p:cNvSpPr>
          <p:nvPr>
            <p:ph type="title"/>
          </p:nvPr>
        </p:nvSpPr>
        <p:spPr/>
        <p:txBody>
          <a:bodyPr/>
          <a:lstStyle/>
          <a:p>
            <a:r>
              <a:rPr lang="en-US" dirty="0"/>
              <a:t>R Studio Layout</a:t>
            </a:r>
          </a:p>
        </p:txBody>
      </p:sp>
      <p:sp>
        <p:nvSpPr>
          <p:cNvPr id="3" name="Content Placeholder 2">
            <a:extLst>
              <a:ext uri="{FF2B5EF4-FFF2-40B4-BE49-F238E27FC236}">
                <a16:creationId xmlns:a16="http://schemas.microsoft.com/office/drawing/2014/main" id="{AAD4867D-701D-B5F2-D5A0-0014E71EA061}"/>
              </a:ext>
            </a:extLst>
          </p:cNvPr>
          <p:cNvSpPr>
            <a:spLocks noGrp="1"/>
          </p:cNvSpPr>
          <p:nvPr>
            <p:ph idx="1"/>
          </p:nvPr>
        </p:nvSpPr>
        <p:spPr/>
        <p:txBody>
          <a:bodyPr>
            <a:normAutofit fontScale="77500" lnSpcReduction="20000"/>
          </a:bodyPr>
          <a:lstStyle/>
          <a:p>
            <a:r>
              <a:rPr lang="en-US" b="1" u="sng" dirty="0"/>
              <a:t>Workspace tab</a:t>
            </a:r>
            <a:r>
              <a:rPr lang="en-US" dirty="0"/>
              <a:t> – stores any object, value, or function created during your R session</a:t>
            </a:r>
          </a:p>
          <a:p>
            <a:r>
              <a:rPr lang="en-US" b="1" u="sng" dirty="0"/>
              <a:t>History tab</a:t>
            </a:r>
            <a:r>
              <a:rPr lang="en-US" dirty="0"/>
              <a:t> – keeps a record of all commands used in active project. You can save the whole list of commands or select the ones you want and send them to an R script to keep track of your work.</a:t>
            </a:r>
            <a:endParaRPr lang="en-US" b="1" u="sng" dirty="0"/>
          </a:p>
          <a:p>
            <a:r>
              <a:rPr lang="en-US" b="1" u="sng" dirty="0"/>
              <a:t>Package tab</a:t>
            </a:r>
            <a:r>
              <a:rPr lang="en-US" dirty="0"/>
              <a:t> – displays the list of add-ons in RStudio. If the </a:t>
            </a:r>
            <a:r>
              <a:rPr lang="en-US" u="sng" dirty="0"/>
              <a:t>box is checked </a:t>
            </a:r>
            <a:r>
              <a:rPr lang="en-US" dirty="0"/>
              <a:t>then the package is </a:t>
            </a:r>
            <a:r>
              <a:rPr lang="en-US" i="1" dirty="0"/>
              <a:t>loaded</a:t>
            </a:r>
            <a:r>
              <a:rPr lang="en-US" dirty="0"/>
              <a:t> into R, if not, then you need to check it. </a:t>
            </a:r>
          </a:p>
          <a:p>
            <a:pPr lvl="1"/>
            <a:r>
              <a:rPr lang="en-US" dirty="0"/>
              <a:t>Able to install further add-ons by clicking “Install Packages” icon</a:t>
            </a:r>
          </a:p>
          <a:p>
            <a:r>
              <a:rPr lang="en-US" b="1" u="sng" dirty="0"/>
              <a:t>Plots </a:t>
            </a:r>
            <a:r>
              <a:rPr lang="en-US" dirty="0"/>
              <a:t>tab – Displays the graphs that you generate in </a:t>
            </a:r>
            <a:r>
              <a:rPr lang="en-US" dirty="0" err="1"/>
              <a:t>Rstudio</a:t>
            </a:r>
            <a:r>
              <a:rPr lang="en-US" dirty="0"/>
              <a:t>		</a:t>
            </a:r>
          </a:p>
        </p:txBody>
      </p:sp>
    </p:spTree>
    <p:extLst>
      <p:ext uri="{BB962C8B-B14F-4D97-AF65-F5344CB8AC3E}">
        <p14:creationId xmlns:p14="http://schemas.microsoft.com/office/powerpoint/2010/main" val="17322509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Comments &amp; Print Statements</a:t>
            </a:r>
          </a:p>
        </p:txBody>
      </p:sp>
      <p:sp>
        <p:nvSpPr>
          <p:cNvPr id="3" name="Content Placeholder 2"/>
          <p:cNvSpPr>
            <a:spLocks noGrp="1"/>
          </p:cNvSpPr>
          <p:nvPr>
            <p:ph idx="1"/>
          </p:nvPr>
        </p:nvSpPr>
        <p:spPr>
          <a:xfrm>
            <a:off x="228601" y="1367367"/>
            <a:ext cx="8614832" cy="3894666"/>
          </a:xfrm>
        </p:spPr>
        <p:txBody>
          <a:bodyPr>
            <a:normAutofit fontScale="77500" lnSpcReduction="20000"/>
          </a:bodyPr>
          <a:lstStyle/>
          <a:p>
            <a:r>
              <a:rPr lang="en-US" dirty="0"/>
              <a:t>Use the </a:t>
            </a:r>
            <a:r>
              <a:rPr lang="en-US" i="1" dirty="0"/>
              <a:t>octothorpe</a:t>
            </a:r>
            <a:r>
              <a:rPr lang="en-US" dirty="0"/>
              <a:t> (</a:t>
            </a:r>
            <a:r>
              <a:rPr lang="en-US" b="1" dirty="0">
                <a:latin typeface="Consolas" panose="020B0609020204030204" pitchFamily="49" charset="0"/>
              </a:rPr>
              <a:t>#</a:t>
            </a:r>
            <a:r>
              <a:rPr lang="en-US" dirty="0"/>
              <a:t>) symbol to place comments in your code – </a:t>
            </a:r>
            <a:r>
              <a:rPr lang="en-US" b="1" dirty="0"/>
              <a:t>a.k.a. </a:t>
            </a:r>
            <a:r>
              <a:rPr lang="en-US" b="1" i="1" dirty="0"/>
              <a:t>hashtag, pound sign, number sign, etc.</a:t>
            </a:r>
            <a:endParaRPr lang="en-US" dirty="0"/>
          </a:p>
          <a:p>
            <a:r>
              <a:rPr lang="en-US" dirty="0"/>
              <a:t>R will ignore anything that has </a:t>
            </a:r>
            <a:r>
              <a:rPr lang="en-US" b="1" dirty="0">
                <a:latin typeface="Consolas" panose="020B0609020204030204" pitchFamily="49" charset="0"/>
              </a:rPr>
              <a:t>#</a:t>
            </a:r>
            <a:r>
              <a:rPr lang="en-US" dirty="0"/>
              <a:t> before it</a:t>
            </a:r>
          </a:p>
          <a:p>
            <a:r>
              <a:rPr lang="en-US" b="1" dirty="0">
                <a:latin typeface="Consolas" panose="020B0609020204030204" pitchFamily="49" charset="0"/>
              </a:rPr>
              <a:t>print() </a:t>
            </a:r>
            <a:r>
              <a:rPr lang="en-US" dirty="0"/>
              <a:t>allows the user to display output in the console</a:t>
            </a:r>
          </a:p>
          <a:p>
            <a:pPr lvl="1"/>
            <a:r>
              <a:rPr lang="en-US" dirty="0"/>
              <a:t>If you want to display a string of text use single (‘’) or double (“”) quotation marks</a:t>
            </a:r>
          </a:p>
          <a:p>
            <a:r>
              <a:rPr lang="en-US" dirty="0"/>
              <a:t>Give it a try(remember your hot keys for executing commands):</a:t>
            </a:r>
          </a:p>
          <a:p>
            <a:pPr lvl="1"/>
            <a:r>
              <a:rPr lang="en-US" dirty="0">
                <a:latin typeface="Consolas" panose="020B0609020204030204" pitchFamily="49" charset="0"/>
              </a:rPr>
              <a:t>#This is a comment</a:t>
            </a:r>
          </a:p>
          <a:p>
            <a:pPr lvl="1"/>
            <a:r>
              <a:rPr lang="en-US" dirty="0">
                <a:latin typeface="Consolas" panose="020B0609020204030204" pitchFamily="49" charset="0"/>
              </a:rPr>
              <a:t>print(‘Output’)</a:t>
            </a:r>
          </a:p>
          <a:p>
            <a:pPr lvl="1"/>
            <a:r>
              <a:rPr lang="en-US" dirty="0">
                <a:latin typeface="Consolas" panose="020B0609020204030204" pitchFamily="49" charset="0"/>
              </a:rPr>
              <a:t>print(“Output”)</a:t>
            </a:r>
          </a:p>
          <a:p>
            <a:endParaRPr lang="en-US" dirty="0"/>
          </a:p>
        </p:txBody>
      </p:sp>
      <p:sp>
        <p:nvSpPr>
          <p:cNvPr id="6" name="TextBox 5">
            <a:extLst>
              <a:ext uri="{FF2B5EF4-FFF2-40B4-BE49-F238E27FC236}">
                <a16:creationId xmlns:a16="http://schemas.microsoft.com/office/drawing/2014/main" id="{D0AED521-E57D-A1BE-F6EA-4AF2CBC26044}"/>
              </a:ext>
            </a:extLst>
          </p:cNvPr>
          <p:cNvSpPr txBox="1"/>
          <p:nvPr/>
        </p:nvSpPr>
        <p:spPr>
          <a:xfrm>
            <a:off x="594843" y="5490633"/>
            <a:ext cx="3323795" cy="461665"/>
          </a:xfrm>
          <a:prstGeom prst="rect">
            <a:avLst/>
          </a:prstGeom>
          <a:noFill/>
        </p:spPr>
        <p:txBody>
          <a:bodyPr wrap="none" rtlCol="0" anchor="ctr">
            <a:spAutoFit/>
          </a:bodyPr>
          <a:lstStyle/>
          <a:p>
            <a:r>
              <a:rPr lang="en-US" sz="3600" baseline="-25000" dirty="0">
                <a:solidFill>
                  <a:srgbClr val="FF0000"/>
                </a:solidFill>
              </a:rPr>
              <a:t>Does yours look like this?</a:t>
            </a:r>
          </a:p>
        </p:txBody>
      </p:sp>
      <p:cxnSp>
        <p:nvCxnSpPr>
          <p:cNvPr id="8" name="Straight Arrow Connector 7">
            <a:extLst>
              <a:ext uri="{FF2B5EF4-FFF2-40B4-BE49-F238E27FC236}">
                <a16:creationId xmlns:a16="http://schemas.microsoft.com/office/drawing/2014/main" id="{A6250194-4FE1-6158-26D8-9054762A3D42}"/>
              </a:ext>
            </a:extLst>
          </p:cNvPr>
          <p:cNvCxnSpPr>
            <a:cxnSpLocks/>
            <a:stCxn id="6" idx="3"/>
          </p:cNvCxnSpPr>
          <p:nvPr/>
        </p:nvCxnSpPr>
        <p:spPr>
          <a:xfrm>
            <a:off x="3918638" y="5721466"/>
            <a:ext cx="987795" cy="0"/>
          </a:xfrm>
          <a:prstGeom prst="straightConnector1">
            <a:avLst/>
          </a:prstGeom>
          <a:ln w="76200">
            <a:solidFill>
              <a:srgbClr val="FF0000"/>
            </a:solidFill>
            <a:tailEnd type="triangle"/>
          </a:ln>
        </p:spPr>
        <p:style>
          <a:lnRef idx="2">
            <a:schemeClr val="accent1"/>
          </a:lnRef>
          <a:fillRef idx="0">
            <a:schemeClr val="accent1"/>
          </a:fillRef>
          <a:effectRef idx="1">
            <a:schemeClr val="accent1"/>
          </a:effectRef>
          <a:fontRef idx="minor">
            <a:schemeClr val="tx1"/>
          </a:fontRef>
        </p:style>
      </p:cxnSp>
      <p:pic>
        <p:nvPicPr>
          <p:cNvPr id="18" name="Picture 17">
            <a:extLst>
              <a:ext uri="{FF2B5EF4-FFF2-40B4-BE49-F238E27FC236}">
                <a16:creationId xmlns:a16="http://schemas.microsoft.com/office/drawing/2014/main" id="{FF284BAA-DC2E-A140-0CCD-4792F76CC3AB}"/>
              </a:ext>
            </a:extLst>
          </p:cNvPr>
          <p:cNvPicPr>
            <a:picLocks noChangeAspect="1"/>
          </p:cNvPicPr>
          <p:nvPr/>
        </p:nvPicPr>
        <p:blipFill>
          <a:blip r:embed="rId3"/>
          <a:stretch>
            <a:fillRect/>
          </a:stretch>
        </p:blipFill>
        <p:spPr>
          <a:xfrm>
            <a:off x="4959349" y="4105119"/>
            <a:ext cx="3956050" cy="2351386"/>
          </a:xfrm>
          <a:prstGeom prst="rect">
            <a:avLst/>
          </a:prstGeom>
        </p:spPr>
      </p:pic>
    </p:spTree>
    <p:extLst>
      <p:ext uri="{BB962C8B-B14F-4D97-AF65-F5344CB8AC3E}">
        <p14:creationId xmlns:p14="http://schemas.microsoft.com/office/powerpoint/2010/main" val="806668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solidFill>
          <a:schemeClr val="tx1"/>
        </a:solidFill>
      </a:spPr>
      <a:bodyPr wrap="square" rtlCol="0">
        <a:spAutoFit/>
      </a:bodyPr>
      <a:lstStyle>
        <a:defPPr algn="l">
          <a:defRPr sz="2000" dirty="0">
            <a:solidFill>
              <a:schemeClr val="bg1"/>
            </a:solidFill>
            <a:latin typeface="Consolas" panose="020B0609020204030204" pitchFamily="49" charset="0"/>
          </a:defRPr>
        </a:defPPr>
      </a:lstStyle>
    </a:tx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22303</TotalTime>
  <Words>5576</Words>
  <Application>Microsoft Macintosh PowerPoint</Application>
  <PresentationFormat>On-screen Show (4:3)</PresentationFormat>
  <Paragraphs>495</Paragraphs>
  <Slides>51</Slides>
  <Notes>26</Notes>
  <HiddenSlides>5</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51</vt:i4>
      </vt:variant>
    </vt:vector>
  </HeadingPairs>
  <TitlesOfParts>
    <vt:vector size="60" baseType="lpstr">
      <vt:lpstr>Calibri</vt:lpstr>
      <vt:lpstr>Lucida Console</vt:lpstr>
      <vt:lpstr>Source Sans Pro</vt:lpstr>
      <vt:lpstr>Wingdings</vt:lpstr>
      <vt:lpstr>Arial</vt:lpstr>
      <vt:lpstr>Consolas</vt:lpstr>
      <vt:lpstr>Georgia</vt:lpstr>
      <vt:lpstr>Office Theme</vt:lpstr>
      <vt:lpstr>1_Office Theme</vt:lpstr>
      <vt:lpstr>Data Visualization in R Studio Adapted from Jeff Berry’s “R Bootcamp”</vt:lpstr>
      <vt:lpstr>PowerPoint Presentation</vt:lpstr>
      <vt:lpstr>PowerPoint Presentation</vt:lpstr>
      <vt:lpstr>Learning Objectives:</vt:lpstr>
      <vt:lpstr>Why Do We Use R?</vt:lpstr>
      <vt:lpstr>PowerPoint Presentation</vt:lpstr>
      <vt:lpstr>R Studio Layout</vt:lpstr>
      <vt:lpstr>R Studio Layout</vt:lpstr>
      <vt:lpstr>Comments &amp; Print Statements</vt:lpstr>
      <vt:lpstr>Using R as a Calculator</vt:lpstr>
      <vt:lpstr>Tidyverse  Integrated collection of R packages designed for data science</vt:lpstr>
      <vt:lpstr>Importing Data into R with  readr and readxl</vt:lpstr>
      <vt:lpstr>File Paths</vt:lpstr>
      <vt:lpstr>Working Directory</vt:lpstr>
      <vt:lpstr>Setting Up Your Working Directory</vt:lpstr>
      <vt:lpstr>Importing Files Using readr</vt:lpstr>
      <vt:lpstr>Importing Files Using readxl</vt:lpstr>
      <vt:lpstr>Responsible Record Keeping Tips</vt:lpstr>
      <vt:lpstr>Piping in R</vt:lpstr>
      <vt:lpstr>Using Pipes in R</vt:lpstr>
      <vt:lpstr>Interacting with Sorghum Dataset</vt:lpstr>
      <vt:lpstr>PowerPoint Presentation</vt:lpstr>
      <vt:lpstr>PowerPoint Presentation</vt:lpstr>
      <vt:lpstr>How would you make graphs on a paper?</vt:lpstr>
      <vt:lpstr>Let’s get started…</vt:lpstr>
      <vt:lpstr>PowerPoint Presentation</vt:lpstr>
      <vt:lpstr>Getting started with ggplot2</vt:lpstr>
      <vt:lpstr>Plotting Area vs. Perimeter on Last Day of Sorghum Phenotyper Experiment</vt:lpstr>
      <vt:lpstr>Plotting Area vs. Perimeter on Last Day of Sorghum Phenotyper Experiment</vt:lpstr>
      <vt:lpstr>Plotting Area vs. Perimeter on Last Day of Sorghum Phenotyper Experiment</vt:lpstr>
      <vt:lpstr>Plotting Area vs. Perimeter on Last Day of Sorghum Phenotyper Experiment</vt:lpstr>
      <vt:lpstr>Plotting Area vs. Perimeter on Last Day of Sorghum Phenotyper Experiment</vt:lpstr>
      <vt:lpstr>Scale Layers</vt:lpstr>
      <vt:lpstr>Adding Theme Layers to our Plot</vt:lpstr>
      <vt:lpstr>Plotting Area vs. Perimeter on Last Day of Sorghum Phenotyper Experiment</vt:lpstr>
      <vt:lpstr>PowerPoint Presentation</vt:lpstr>
      <vt:lpstr>Plotting Area vs. Perimeter on Last Day of Sorghum Phenotyper Experiment</vt:lpstr>
      <vt:lpstr>Faceting</vt:lpstr>
      <vt:lpstr>Faceting Data Points</vt:lpstr>
      <vt:lpstr>Themes - Altering Panel Strip Attributes</vt:lpstr>
      <vt:lpstr>PowerPoint Presentation</vt:lpstr>
      <vt:lpstr>ggplot2 Challenge</vt:lpstr>
      <vt:lpstr>PowerPoint Presentation</vt:lpstr>
      <vt:lpstr>Plot Multiple Variables</vt:lpstr>
      <vt:lpstr>Plotting Mean Sorghum Plant Area By Line_name and Day after Planting (DAP)</vt:lpstr>
      <vt:lpstr>Plotting Mean Sorghum Plant Area By Line_name and Day after Planting (DAP)</vt:lpstr>
      <vt:lpstr>Plotting Mean Sorghum Plant Area By Line_name and Day after Planting (DAP)</vt:lpstr>
      <vt:lpstr>Changing Color Schemes </vt:lpstr>
      <vt:lpstr>Other Color Palettes </vt:lpstr>
      <vt:lpstr>ggplot2 Challenge</vt:lpstr>
      <vt:lpstr>Helpful Websites &amp;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 ruzicka</dc:creator>
  <cp:lastModifiedBy>Fahlgren, Noah</cp:lastModifiedBy>
  <cp:revision>28</cp:revision>
  <cp:lastPrinted>2014-01-13T19:08:01Z</cp:lastPrinted>
  <dcterms:created xsi:type="dcterms:W3CDTF">2014-01-06T19:35:20Z</dcterms:created>
  <dcterms:modified xsi:type="dcterms:W3CDTF">2025-06-06T21:30:47Z</dcterms:modified>
</cp:coreProperties>
</file>